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6" r:id="rId1"/>
  </p:sldMasterIdLst>
  <p:notesMasterIdLst>
    <p:notesMasterId r:id="rId33"/>
  </p:notesMasterIdLst>
  <p:sldIdLst>
    <p:sldId id="258" r:id="rId2"/>
    <p:sldId id="257" r:id="rId3"/>
    <p:sldId id="259" r:id="rId4"/>
    <p:sldId id="262" r:id="rId5"/>
    <p:sldId id="261" r:id="rId6"/>
    <p:sldId id="263" r:id="rId7"/>
    <p:sldId id="265" r:id="rId8"/>
    <p:sldId id="266" r:id="rId9"/>
    <p:sldId id="268" r:id="rId10"/>
    <p:sldId id="310" r:id="rId11"/>
    <p:sldId id="311" r:id="rId12"/>
    <p:sldId id="269" r:id="rId13"/>
    <p:sldId id="271" r:id="rId14"/>
    <p:sldId id="286" r:id="rId15"/>
    <p:sldId id="273" r:id="rId16"/>
    <p:sldId id="307" r:id="rId17"/>
    <p:sldId id="308" r:id="rId18"/>
    <p:sldId id="309" r:id="rId19"/>
    <p:sldId id="287" r:id="rId20"/>
    <p:sldId id="277" r:id="rId21"/>
    <p:sldId id="278" r:id="rId22"/>
    <p:sldId id="279" r:id="rId23"/>
    <p:sldId id="290" r:id="rId24"/>
    <p:sldId id="292" r:id="rId25"/>
    <p:sldId id="299" r:id="rId26"/>
    <p:sldId id="298" r:id="rId27"/>
    <p:sldId id="304" r:id="rId28"/>
    <p:sldId id="305" r:id="rId29"/>
    <p:sldId id="306" r:id="rId30"/>
    <p:sldId id="302" r:id="rId31"/>
    <p:sldId id="30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8D10D10-3B67-4C4B-B920-E5B63902945C}">
          <p14:sldIdLst>
            <p14:sldId id="258"/>
            <p14:sldId id="257"/>
            <p14:sldId id="259"/>
            <p14:sldId id="262"/>
            <p14:sldId id="261"/>
            <p14:sldId id="263"/>
            <p14:sldId id="265"/>
            <p14:sldId id="266"/>
            <p14:sldId id="268"/>
            <p14:sldId id="310"/>
            <p14:sldId id="311"/>
            <p14:sldId id="269"/>
            <p14:sldId id="271"/>
            <p14:sldId id="286"/>
            <p14:sldId id="273"/>
            <p14:sldId id="307"/>
            <p14:sldId id="308"/>
            <p14:sldId id="309"/>
            <p14:sldId id="287"/>
            <p14:sldId id="277"/>
            <p14:sldId id="278"/>
            <p14:sldId id="279"/>
            <p14:sldId id="290"/>
            <p14:sldId id="292"/>
            <p14:sldId id="299"/>
            <p14:sldId id="298"/>
            <p14:sldId id="304"/>
            <p14:sldId id="305"/>
            <p14:sldId id="306"/>
            <p14:sldId id="302"/>
            <p14:sldId id="303"/>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hab" initials="E" lastIdx="1" clrIdx="0">
    <p:extLst>
      <p:ext uri="{19B8F6BF-5375-455C-9EA6-DF929625EA0E}">
        <p15:presenceInfo xmlns:p15="http://schemas.microsoft.com/office/powerpoint/2012/main" userId="Eha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08600"/>
    <a:srgbClr val="FFC7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3" autoAdjust="0"/>
    <p:restoredTop sz="94660"/>
  </p:normalViewPr>
  <p:slideViewPr>
    <p:cSldViewPr snapToGrid="0">
      <p:cViewPr varScale="1">
        <p:scale>
          <a:sx n="65" d="100"/>
          <a:sy n="65" d="100"/>
        </p:scale>
        <p:origin x="84" y="88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commentAuthors" Target="commentAuthor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notesMaster" Target="notesMasters/notesMaster1.xml" /><Relationship Id="rId38"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9FE73F-57AF-41A8-B542-02E09DBFE846}" type="datetimeFigureOut">
              <a:rPr lang="en-US" smtClean="0"/>
              <a:t>7/14/2019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879AF2-1D83-45B4-87D8-12EBB8C319A9}" type="slidenum">
              <a:rPr lang="en-US" smtClean="0"/>
              <a:t>‹#›</a:t>
            </a:fld>
            <a:endParaRPr lang="en-US"/>
          </a:p>
        </p:txBody>
      </p:sp>
    </p:spTree>
    <p:extLst>
      <p:ext uri="{BB962C8B-B14F-4D97-AF65-F5344CB8AC3E}">
        <p14:creationId xmlns:p14="http://schemas.microsoft.com/office/powerpoint/2010/main" val="1493531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879AF2-1D83-45B4-87D8-12EBB8C319A9}" type="slidenum">
              <a:rPr lang="en-US" smtClean="0"/>
              <a:t>3</a:t>
            </a:fld>
            <a:endParaRPr lang="en-US"/>
          </a:p>
        </p:txBody>
      </p:sp>
    </p:spTree>
    <p:extLst>
      <p:ext uri="{BB962C8B-B14F-4D97-AF65-F5344CB8AC3E}">
        <p14:creationId xmlns:p14="http://schemas.microsoft.com/office/powerpoint/2010/main" val="1583910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879AF2-1D83-45B4-87D8-12EBB8C319A9}" type="slidenum">
              <a:rPr lang="en-US" smtClean="0"/>
              <a:t>6</a:t>
            </a:fld>
            <a:endParaRPr lang="en-US"/>
          </a:p>
        </p:txBody>
      </p:sp>
    </p:spTree>
    <p:extLst>
      <p:ext uri="{BB962C8B-B14F-4D97-AF65-F5344CB8AC3E}">
        <p14:creationId xmlns:p14="http://schemas.microsoft.com/office/powerpoint/2010/main" val="3903009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879AF2-1D83-45B4-87D8-12EBB8C319A9}" type="slidenum">
              <a:rPr lang="en-US" smtClean="0"/>
              <a:t>7</a:t>
            </a:fld>
            <a:endParaRPr lang="en-US"/>
          </a:p>
        </p:txBody>
      </p:sp>
    </p:spTree>
    <p:extLst>
      <p:ext uri="{BB962C8B-B14F-4D97-AF65-F5344CB8AC3E}">
        <p14:creationId xmlns:p14="http://schemas.microsoft.com/office/powerpoint/2010/main" val="3669754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AABE33-3BF3-476F-8848-6D26397C66CC}" type="slidenum">
              <a:rPr lang="en-US" smtClean="0"/>
              <a:pPr/>
              <a:t>8</a:t>
            </a:fld>
            <a:endParaRPr lang="en-US"/>
          </a:p>
        </p:txBody>
      </p:sp>
    </p:spTree>
    <p:extLst>
      <p:ext uri="{BB962C8B-B14F-4D97-AF65-F5344CB8AC3E}">
        <p14:creationId xmlns:p14="http://schemas.microsoft.com/office/powerpoint/2010/main" val="1712119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879AF2-1D83-45B4-87D8-12EBB8C319A9}" type="slidenum">
              <a:rPr lang="en-US" smtClean="0"/>
              <a:t>9</a:t>
            </a:fld>
            <a:endParaRPr lang="en-US"/>
          </a:p>
        </p:txBody>
      </p:sp>
    </p:spTree>
    <p:extLst>
      <p:ext uri="{BB962C8B-B14F-4D97-AF65-F5344CB8AC3E}">
        <p14:creationId xmlns:p14="http://schemas.microsoft.com/office/powerpoint/2010/main" val="3669754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879AF2-1D83-45B4-87D8-12EBB8C319A9}" type="slidenum">
              <a:rPr lang="en-US" smtClean="0"/>
              <a:t>12</a:t>
            </a:fld>
            <a:endParaRPr lang="en-US"/>
          </a:p>
        </p:txBody>
      </p:sp>
    </p:spTree>
    <p:extLst>
      <p:ext uri="{BB962C8B-B14F-4D97-AF65-F5344CB8AC3E}">
        <p14:creationId xmlns:p14="http://schemas.microsoft.com/office/powerpoint/2010/main" val="3669754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879AF2-1D83-45B4-87D8-12EBB8C319A9}" type="slidenum">
              <a:rPr lang="en-US" smtClean="0"/>
              <a:t>13</a:t>
            </a:fld>
            <a:endParaRPr lang="en-US"/>
          </a:p>
        </p:txBody>
      </p:sp>
    </p:spTree>
    <p:extLst>
      <p:ext uri="{BB962C8B-B14F-4D97-AF65-F5344CB8AC3E}">
        <p14:creationId xmlns:p14="http://schemas.microsoft.com/office/powerpoint/2010/main" val="3669754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879AF2-1D83-45B4-87D8-12EBB8C319A9}" type="slidenum">
              <a:rPr lang="en-US" smtClean="0"/>
              <a:t>14</a:t>
            </a:fld>
            <a:endParaRPr lang="en-US"/>
          </a:p>
        </p:txBody>
      </p:sp>
    </p:spTree>
    <p:extLst>
      <p:ext uri="{BB962C8B-B14F-4D97-AF65-F5344CB8AC3E}">
        <p14:creationId xmlns:p14="http://schemas.microsoft.com/office/powerpoint/2010/main" val="3669754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879AF2-1D83-45B4-87D8-12EBB8C319A9}" type="slidenum">
              <a:rPr lang="en-US" smtClean="0"/>
              <a:t>15</a:t>
            </a:fld>
            <a:endParaRPr lang="en-US"/>
          </a:p>
        </p:txBody>
      </p:sp>
    </p:spTree>
    <p:extLst>
      <p:ext uri="{BB962C8B-B14F-4D97-AF65-F5344CB8AC3E}">
        <p14:creationId xmlns:p14="http://schemas.microsoft.com/office/powerpoint/2010/main" val="3669754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879AF2-1D83-45B4-87D8-12EBB8C319A9}" type="slidenum">
              <a:rPr lang="en-US" smtClean="0"/>
              <a:t>19</a:t>
            </a:fld>
            <a:endParaRPr lang="en-US"/>
          </a:p>
        </p:txBody>
      </p:sp>
    </p:spTree>
    <p:extLst>
      <p:ext uri="{BB962C8B-B14F-4D97-AF65-F5344CB8AC3E}">
        <p14:creationId xmlns:p14="http://schemas.microsoft.com/office/powerpoint/2010/main" val="3669754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879AF2-1D83-45B4-87D8-12EBB8C319A9}" type="slidenum">
              <a:rPr lang="en-US" smtClean="0"/>
              <a:t>20</a:t>
            </a:fld>
            <a:endParaRPr lang="en-US"/>
          </a:p>
        </p:txBody>
      </p:sp>
    </p:spTree>
    <p:extLst>
      <p:ext uri="{BB962C8B-B14F-4D97-AF65-F5344CB8AC3E}">
        <p14:creationId xmlns:p14="http://schemas.microsoft.com/office/powerpoint/2010/main" val="3669754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879AF2-1D83-45B4-87D8-12EBB8C319A9}" type="slidenum">
              <a:rPr lang="en-US" smtClean="0"/>
              <a:t>21</a:t>
            </a:fld>
            <a:endParaRPr lang="en-US"/>
          </a:p>
        </p:txBody>
      </p:sp>
    </p:spTree>
    <p:extLst>
      <p:ext uri="{BB962C8B-B14F-4D97-AF65-F5344CB8AC3E}">
        <p14:creationId xmlns:p14="http://schemas.microsoft.com/office/powerpoint/2010/main" val="36697546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879AF2-1D83-45B4-87D8-12EBB8C319A9}" type="slidenum">
              <a:rPr lang="en-US" smtClean="0"/>
              <a:t>22</a:t>
            </a:fld>
            <a:endParaRPr lang="en-US"/>
          </a:p>
        </p:txBody>
      </p:sp>
    </p:spTree>
    <p:extLst>
      <p:ext uri="{BB962C8B-B14F-4D97-AF65-F5344CB8AC3E}">
        <p14:creationId xmlns:p14="http://schemas.microsoft.com/office/powerpoint/2010/main" val="36697546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879AF2-1D83-45B4-87D8-12EBB8C319A9}" type="slidenum">
              <a:rPr lang="en-US" smtClean="0"/>
              <a:t>24</a:t>
            </a:fld>
            <a:endParaRPr lang="en-US"/>
          </a:p>
        </p:txBody>
      </p:sp>
    </p:spTree>
    <p:extLst>
      <p:ext uri="{BB962C8B-B14F-4D97-AF65-F5344CB8AC3E}">
        <p14:creationId xmlns:p14="http://schemas.microsoft.com/office/powerpoint/2010/main" val="36697546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879AF2-1D83-45B4-87D8-12EBB8C319A9}" type="slidenum">
              <a:rPr lang="en-US" smtClean="0"/>
              <a:t>25</a:t>
            </a:fld>
            <a:endParaRPr lang="en-US"/>
          </a:p>
        </p:txBody>
      </p:sp>
    </p:spTree>
    <p:extLst>
      <p:ext uri="{BB962C8B-B14F-4D97-AF65-F5344CB8AC3E}">
        <p14:creationId xmlns:p14="http://schemas.microsoft.com/office/powerpoint/2010/main" val="36697546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879AF2-1D83-45B4-87D8-12EBB8C319A9}" type="slidenum">
              <a:rPr lang="en-US" smtClean="0"/>
              <a:t>26</a:t>
            </a:fld>
            <a:endParaRPr lang="en-US"/>
          </a:p>
        </p:txBody>
      </p:sp>
    </p:spTree>
    <p:extLst>
      <p:ext uri="{BB962C8B-B14F-4D97-AF65-F5344CB8AC3E}">
        <p14:creationId xmlns:p14="http://schemas.microsoft.com/office/powerpoint/2010/main" val="3669754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879AF2-1D83-45B4-87D8-12EBB8C319A9}" type="slidenum">
              <a:rPr lang="en-US" smtClean="0"/>
              <a:t>27</a:t>
            </a:fld>
            <a:endParaRPr lang="en-US"/>
          </a:p>
        </p:txBody>
      </p:sp>
    </p:spTree>
    <p:extLst>
      <p:ext uri="{BB962C8B-B14F-4D97-AF65-F5344CB8AC3E}">
        <p14:creationId xmlns:p14="http://schemas.microsoft.com/office/powerpoint/2010/main" val="3669754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879AF2-1D83-45B4-87D8-12EBB8C319A9}" type="slidenum">
              <a:rPr lang="en-US" smtClean="0"/>
              <a:t>28</a:t>
            </a:fld>
            <a:endParaRPr lang="en-US"/>
          </a:p>
        </p:txBody>
      </p:sp>
    </p:spTree>
    <p:extLst>
      <p:ext uri="{BB962C8B-B14F-4D97-AF65-F5344CB8AC3E}">
        <p14:creationId xmlns:p14="http://schemas.microsoft.com/office/powerpoint/2010/main" val="36697546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879AF2-1D83-45B4-87D8-12EBB8C319A9}" type="slidenum">
              <a:rPr lang="en-US" smtClean="0"/>
              <a:t>29</a:t>
            </a:fld>
            <a:endParaRPr lang="en-US"/>
          </a:p>
        </p:txBody>
      </p:sp>
    </p:spTree>
    <p:extLst>
      <p:ext uri="{BB962C8B-B14F-4D97-AF65-F5344CB8AC3E}">
        <p14:creationId xmlns:p14="http://schemas.microsoft.com/office/powerpoint/2010/main" val="36697546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879AF2-1D83-45B4-87D8-12EBB8C319A9}" type="slidenum">
              <a:rPr lang="en-US" smtClean="0"/>
              <a:t>30</a:t>
            </a:fld>
            <a:endParaRPr lang="en-US"/>
          </a:p>
        </p:txBody>
      </p:sp>
    </p:spTree>
    <p:extLst>
      <p:ext uri="{BB962C8B-B14F-4D97-AF65-F5344CB8AC3E}">
        <p14:creationId xmlns:p14="http://schemas.microsoft.com/office/powerpoint/2010/main" val="36697546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audio" Target="../media/audio1.wav" /><Relationship Id="rId2" Type="http://schemas.openxmlformats.org/officeDocument/2006/relationships/slideMaster" Target="../slideMasters/slideMaster1.xml" /><Relationship Id="rId1" Type="http://schemas.openxmlformats.org/officeDocument/2006/relationships/audio" Target="../media/audio1.wav" /></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1.wav" /><Relationship Id="rId2" Type="http://schemas.openxmlformats.org/officeDocument/2006/relationships/slideMaster" Target="../slideMasters/slideMaster1.xml" /><Relationship Id="rId1" Type="http://schemas.openxmlformats.org/officeDocument/2006/relationships/audio" Target="../media/audio1.wav" /></Relationships>
</file>

<file path=ppt/slideLayouts/_rels/slideLayout3.xml.rels><?xml version="1.0" encoding="UTF-8" standalone="yes"?>
<Relationships xmlns="http://schemas.openxmlformats.org/package/2006/relationships"><Relationship Id="rId3" Type="http://schemas.openxmlformats.org/officeDocument/2006/relationships/audio" Target="../media/audio1.wav" /><Relationship Id="rId2" Type="http://schemas.openxmlformats.org/officeDocument/2006/relationships/slideMaster" Target="../slideMasters/slideMaster1.xml" /><Relationship Id="rId1" Type="http://schemas.openxmlformats.org/officeDocument/2006/relationships/audio" Target="../media/audio1.wav" /></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wav" /><Relationship Id="rId2" Type="http://schemas.openxmlformats.org/officeDocument/2006/relationships/slideMaster" Target="../slideMasters/slideMaster1.xml" /><Relationship Id="rId1" Type="http://schemas.openxmlformats.org/officeDocument/2006/relationships/audio" Target="../media/audio1.wav" /></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wav" /><Relationship Id="rId2" Type="http://schemas.openxmlformats.org/officeDocument/2006/relationships/slideMaster" Target="../slideMasters/slideMaster1.xml" /><Relationship Id="rId1" Type="http://schemas.openxmlformats.org/officeDocument/2006/relationships/audio" Target="../media/audio1.wav" /></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wav" /><Relationship Id="rId2" Type="http://schemas.openxmlformats.org/officeDocument/2006/relationships/slideMaster" Target="../slideMasters/slideMaster1.xml" /><Relationship Id="rId1" Type="http://schemas.openxmlformats.org/officeDocument/2006/relationships/audio" Target="../media/audio1.wav" /></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wav" /><Relationship Id="rId2" Type="http://schemas.openxmlformats.org/officeDocument/2006/relationships/slideMaster" Target="../slideMasters/slideMaster1.xml" /><Relationship Id="rId1" Type="http://schemas.openxmlformats.org/officeDocument/2006/relationships/audio" Target="../media/audio1.wav" /></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wav" /><Relationship Id="rId2" Type="http://schemas.openxmlformats.org/officeDocument/2006/relationships/slideMaster" Target="../slideMasters/slideMaster1.xml" /><Relationship Id="rId1" Type="http://schemas.openxmlformats.org/officeDocument/2006/relationships/audio" Target="../media/audio1.wav" /></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wav" /><Relationship Id="rId2" Type="http://schemas.openxmlformats.org/officeDocument/2006/relationships/slideMaster" Target="../slideMasters/slideMaster1.xml" /><Relationship Id="rId1" Type="http://schemas.openxmlformats.org/officeDocument/2006/relationships/audio" Target="../media/audio1.wav"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3" Type="http://schemas.openxmlformats.org/officeDocument/2006/relationships/audio" Target="../media/audio1.wav" /><Relationship Id="rId2" Type="http://schemas.openxmlformats.org/officeDocument/2006/relationships/slideMaster" Target="../slideMasters/slideMaster1.xml" /><Relationship Id="rId1" Type="http://schemas.openxmlformats.org/officeDocument/2006/relationships/audio" Target="../media/audio1.wav" /></Relationships>
</file>

<file path=ppt/slideLayouts/_rels/slideLayout17.xml.rels><?xml version="1.0" encoding="UTF-8" standalone="yes"?>
<Relationships xmlns="http://schemas.openxmlformats.org/package/2006/relationships"><Relationship Id="rId3" Type="http://schemas.openxmlformats.org/officeDocument/2006/relationships/audio" Target="../media/audio1.wav" /><Relationship Id="rId2" Type="http://schemas.openxmlformats.org/officeDocument/2006/relationships/slideMaster" Target="../slideMasters/slideMaster1.xml" /><Relationship Id="rId1" Type="http://schemas.openxmlformats.org/officeDocument/2006/relationships/audio" Target="../media/audio1.wav"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32BAFF0-4EF4-4F07-86BB-CFEF18C2D1A3}" type="datetimeFigureOut">
              <a:rPr lang="en-US" smtClean="0"/>
              <a:t>7/14/2019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EEEF4-09D6-4057-B344-136E593A6534}" type="slidenum">
              <a:rPr lang="en-US" smtClean="0"/>
              <a:t>‹#›</a:t>
            </a:fld>
            <a:endParaRPr lang="en-US"/>
          </a:p>
        </p:txBody>
      </p:sp>
    </p:spTree>
    <p:extLst>
      <p:ext uri="{BB962C8B-B14F-4D97-AF65-F5344CB8AC3E}">
        <p14:creationId xmlns:p14="http://schemas.microsoft.com/office/powerpoint/2010/main" val="4001514111"/>
      </p:ext>
    </p:extLst>
  </p:cSld>
  <p:clrMapOvr>
    <a:masterClrMapping/>
  </p:clrMapOvr>
  <mc:AlternateContent xmlns:mc="http://schemas.openxmlformats.org/markup-compatibility/2006" xmlns:p14="http://schemas.microsoft.com/office/powerpoint/2010/main">
    <mc:Choice Requires="p14">
      <p:transition p14:dur="250">
        <p:push dir="u"/>
        <p:sndAc>
          <p:stSnd>
            <p:snd r:embed="rId1" name="applause.wav"/>
          </p:stSnd>
        </p:sndAc>
      </p:transition>
    </mc:Choice>
    <mc:Fallback xmlns="">
      <p:transition>
        <p:push dir="u"/>
        <p:sndAc>
          <p:stSnd>
            <p:snd r:embed="rId3" name="applause.wav"/>
          </p:stSnd>
        </p:sndAc>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2BAFF0-4EF4-4F07-86BB-CFEF18C2D1A3}" type="datetimeFigureOut">
              <a:rPr lang="en-US" smtClean="0"/>
              <a:t>7/14/2019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EEEF4-09D6-4057-B344-136E593A6534}" type="slidenum">
              <a:rPr lang="en-US" smtClean="0"/>
              <a:t>‹#›</a:t>
            </a:fld>
            <a:endParaRPr lang="en-US"/>
          </a:p>
        </p:txBody>
      </p:sp>
    </p:spTree>
    <p:extLst>
      <p:ext uri="{BB962C8B-B14F-4D97-AF65-F5344CB8AC3E}">
        <p14:creationId xmlns:p14="http://schemas.microsoft.com/office/powerpoint/2010/main" val="2582053875"/>
      </p:ext>
    </p:extLst>
  </p:cSld>
  <p:clrMapOvr>
    <a:masterClrMapping/>
  </p:clrMapOvr>
  <mc:AlternateContent xmlns:mc="http://schemas.openxmlformats.org/markup-compatibility/2006" xmlns:p14="http://schemas.microsoft.com/office/powerpoint/2010/main">
    <mc:Choice Requires="p14">
      <p:transition p14:dur="250">
        <p:push dir="u"/>
        <p:sndAc>
          <p:stSnd>
            <p:snd r:embed="rId1" name="applause.wav"/>
          </p:stSnd>
        </p:sndAc>
      </p:transition>
    </mc:Choice>
    <mc:Fallback xmlns="">
      <p:transition>
        <p:push dir="u"/>
        <p:sndAc>
          <p:stSnd>
            <p:snd r:embed="rId3" name="applause.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2BAFF0-4EF4-4F07-86BB-CFEF18C2D1A3}" type="datetimeFigureOut">
              <a:rPr lang="en-US" smtClean="0"/>
              <a:t>7/14/2019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EEEF4-09D6-4057-B344-136E593A6534}" type="slidenum">
              <a:rPr lang="en-US" smtClean="0"/>
              <a:t>‹#›</a:t>
            </a:fld>
            <a:endParaRPr lang="en-US"/>
          </a:p>
        </p:txBody>
      </p:sp>
    </p:spTree>
    <p:extLst>
      <p:ext uri="{BB962C8B-B14F-4D97-AF65-F5344CB8AC3E}">
        <p14:creationId xmlns:p14="http://schemas.microsoft.com/office/powerpoint/2010/main" val="845853419"/>
      </p:ext>
    </p:extLst>
  </p:cSld>
  <p:clrMapOvr>
    <a:masterClrMapping/>
  </p:clrMapOvr>
  <mc:AlternateContent xmlns:mc="http://schemas.openxmlformats.org/markup-compatibility/2006" xmlns:p14="http://schemas.microsoft.com/office/powerpoint/2010/main">
    <mc:Choice Requires="p14">
      <p:transition p14:dur="250">
        <p:push dir="u"/>
        <p:sndAc>
          <p:stSnd>
            <p:snd r:embed="rId1" name="applause.wav"/>
          </p:stSnd>
        </p:sndAc>
      </p:transition>
    </mc:Choice>
    <mc:Fallback xmlns="">
      <p:transition>
        <p:push dir="u"/>
        <p:sndAc>
          <p:stSnd>
            <p:snd r:embed="rId3" name="applause.wav"/>
          </p:stSnd>
        </p:sndAc>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2BAFF0-4EF4-4F07-86BB-CFEF18C2D1A3}" type="datetimeFigureOut">
              <a:rPr lang="en-US" smtClean="0"/>
              <a:t>7/14/2019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0EEEF4-09D6-4057-B344-136E593A6534}" type="slidenum">
              <a:rPr lang="en-US" smtClean="0"/>
              <a:t>‹#›</a:t>
            </a:fld>
            <a:endParaRPr lang="en-US"/>
          </a:p>
        </p:txBody>
      </p:sp>
    </p:spTree>
    <p:extLst>
      <p:ext uri="{BB962C8B-B14F-4D97-AF65-F5344CB8AC3E}">
        <p14:creationId xmlns:p14="http://schemas.microsoft.com/office/powerpoint/2010/main" val="3478156442"/>
      </p:ext>
    </p:extLst>
  </p:cSld>
  <p:clrMapOvr>
    <a:masterClrMapping/>
  </p:clrMapOvr>
  <mc:AlternateContent xmlns:mc="http://schemas.openxmlformats.org/markup-compatibility/2006" xmlns:p14="http://schemas.microsoft.com/office/powerpoint/2010/main">
    <mc:Choice Requires="p14">
      <p:transition p14:dur="250">
        <p:push dir="u"/>
        <p:sndAc>
          <p:stSnd>
            <p:snd r:embed="rId1" name="applause.wav"/>
          </p:stSnd>
        </p:sndAc>
      </p:transition>
    </mc:Choice>
    <mc:Fallback xmlns="">
      <p:transition>
        <p:push dir="u"/>
        <p:sndAc>
          <p:stSnd>
            <p:snd r:embed="rId3" name="applause.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2BAFF0-4EF4-4F07-86BB-CFEF18C2D1A3}" type="datetimeFigureOut">
              <a:rPr lang="en-US" smtClean="0"/>
              <a:t>7/14/2019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0EEEF4-09D6-4057-B344-136E593A6534}" type="slidenum">
              <a:rPr lang="en-US" smtClean="0"/>
              <a:t>‹#›</a:t>
            </a:fld>
            <a:endParaRPr lang="en-US"/>
          </a:p>
        </p:txBody>
      </p:sp>
    </p:spTree>
    <p:extLst>
      <p:ext uri="{BB962C8B-B14F-4D97-AF65-F5344CB8AC3E}">
        <p14:creationId xmlns:p14="http://schemas.microsoft.com/office/powerpoint/2010/main" val="1646983171"/>
      </p:ext>
    </p:extLst>
  </p:cSld>
  <p:clrMapOvr>
    <a:masterClrMapping/>
  </p:clrMapOvr>
  <mc:AlternateContent xmlns:mc="http://schemas.openxmlformats.org/markup-compatibility/2006" xmlns:p14="http://schemas.microsoft.com/office/powerpoint/2010/main">
    <mc:Choice Requires="p14">
      <p:transition p14:dur="250">
        <p:push dir="u"/>
        <p:sndAc>
          <p:stSnd>
            <p:snd r:embed="rId1" name="applause.wav"/>
          </p:stSnd>
        </p:sndAc>
      </p:transition>
    </mc:Choice>
    <mc:Fallback xmlns="">
      <p:transition>
        <p:push dir="u"/>
        <p:sndAc>
          <p:stSnd>
            <p:snd r:embed="rId3" name="applause.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32BAFF0-4EF4-4F07-86BB-CFEF18C2D1A3}" type="datetimeFigureOut">
              <a:rPr lang="en-US" smtClean="0"/>
              <a:t>7/14/2019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0EEEF4-09D6-4057-B344-136E593A6534}" type="slidenum">
              <a:rPr lang="en-US" smtClean="0"/>
              <a:t>‹#›</a:t>
            </a:fld>
            <a:endParaRPr lang="en-US"/>
          </a:p>
        </p:txBody>
      </p:sp>
    </p:spTree>
    <p:extLst>
      <p:ext uri="{BB962C8B-B14F-4D97-AF65-F5344CB8AC3E}">
        <p14:creationId xmlns:p14="http://schemas.microsoft.com/office/powerpoint/2010/main" val="2170777503"/>
      </p:ext>
    </p:extLst>
  </p:cSld>
  <p:clrMapOvr>
    <a:masterClrMapping/>
  </p:clrMapOvr>
  <mc:AlternateContent xmlns:mc="http://schemas.openxmlformats.org/markup-compatibility/2006" xmlns:p14="http://schemas.microsoft.com/office/powerpoint/2010/main">
    <mc:Choice Requires="p14">
      <p:transition p14:dur="250">
        <p:push dir="u"/>
        <p:sndAc>
          <p:stSnd>
            <p:snd r:embed="rId1" name="applause.wav"/>
          </p:stSnd>
        </p:sndAc>
      </p:transition>
    </mc:Choice>
    <mc:Fallback xmlns="">
      <p:transition>
        <p:push dir="u"/>
        <p:sndAc>
          <p:stSnd>
            <p:snd r:embed="rId3" name="applause.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2BAFF0-4EF4-4F07-86BB-CFEF18C2D1A3}" type="datetimeFigureOut">
              <a:rPr lang="en-US" smtClean="0"/>
              <a:t>7/14/2019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0EEEF4-09D6-4057-B344-136E593A6534}" type="slidenum">
              <a:rPr lang="en-US" smtClean="0"/>
              <a:t>‹#›</a:t>
            </a:fld>
            <a:endParaRPr lang="en-US"/>
          </a:p>
        </p:txBody>
      </p:sp>
    </p:spTree>
    <p:extLst>
      <p:ext uri="{BB962C8B-B14F-4D97-AF65-F5344CB8AC3E}">
        <p14:creationId xmlns:p14="http://schemas.microsoft.com/office/powerpoint/2010/main" val="641388318"/>
      </p:ext>
    </p:extLst>
  </p:cSld>
  <p:clrMapOvr>
    <a:masterClrMapping/>
  </p:clrMapOvr>
  <mc:AlternateContent xmlns:mc="http://schemas.openxmlformats.org/markup-compatibility/2006" xmlns:p14="http://schemas.microsoft.com/office/powerpoint/2010/main">
    <mc:Choice Requires="p14">
      <p:transition p14:dur="250">
        <p:push dir="u"/>
        <p:sndAc>
          <p:stSnd>
            <p:snd r:embed="rId1" name="applause.wav"/>
          </p:stSnd>
        </p:sndAc>
      </p:transition>
    </mc:Choice>
    <mc:Fallback xmlns="">
      <p:transition>
        <p:push dir="u"/>
        <p:sndAc>
          <p:stSnd>
            <p:snd r:embed="rId3" name="applause.wav"/>
          </p:stSnd>
        </p:sndAc>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32BAFF0-4EF4-4F07-86BB-CFEF18C2D1A3}" type="datetimeFigureOut">
              <a:rPr lang="en-US" smtClean="0"/>
              <a:t>7/14/2019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0EEEF4-09D6-4057-B344-136E593A6534}" type="slidenum">
              <a:rPr lang="en-US" smtClean="0"/>
              <a:t>‹#›</a:t>
            </a:fld>
            <a:endParaRPr lang="en-US"/>
          </a:p>
        </p:txBody>
      </p:sp>
    </p:spTree>
    <p:extLst>
      <p:ext uri="{BB962C8B-B14F-4D97-AF65-F5344CB8AC3E}">
        <p14:creationId xmlns:p14="http://schemas.microsoft.com/office/powerpoint/2010/main" val="1161917634"/>
      </p:ext>
    </p:extLst>
  </p:cSld>
  <p:clrMapOvr>
    <a:masterClrMapping/>
  </p:clrMapOvr>
  <mc:AlternateContent xmlns:mc="http://schemas.openxmlformats.org/markup-compatibility/2006" xmlns:p14="http://schemas.microsoft.com/office/powerpoint/2010/main">
    <mc:Choice Requires="p14">
      <p:transition p14:dur="250">
        <p:push dir="u"/>
        <p:sndAc>
          <p:stSnd>
            <p:snd r:embed="rId1" name="applause.wav"/>
          </p:stSnd>
        </p:sndAc>
      </p:transition>
    </mc:Choice>
    <mc:Fallback xmlns="">
      <p:transition>
        <p:push dir="u"/>
        <p:sndAc>
          <p:stSnd>
            <p:snd r:embed="rId3" name="applause.wav"/>
          </p:stSnd>
        </p:sndAc>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99212" y="5883275"/>
            <a:ext cx="914400" cy="365125"/>
          </a:xfrm>
        </p:spPr>
        <p:txBody>
          <a:bodyPr/>
          <a:lstStyle/>
          <a:p>
            <a:fld id="{C32BAFF0-4EF4-4F07-86BB-CFEF18C2D1A3}" type="datetimeFigureOut">
              <a:rPr lang="en-US" smtClean="0"/>
              <a:t>7/14/2019</a:t>
            </a:fld>
            <a:endParaRPr lang="en-US"/>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530EEEF4-09D6-4057-B344-136E593A6534}" type="slidenum">
              <a:rPr lang="en-US" smtClean="0"/>
              <a:t>‹#›</a:t>
            </a:fld>
            <a:endParaRPr lang="en-US"/>
          </a:p>
        </p:txBody>
      </p:sp>
    </p:spTree>
    <p:extLst>
      <p:ext uri="{BB962C8B-B14F-4D97-AF65-F5344CB8AC3E}">
        <p14:creationId xmlns:p14="http://schemas.microsoft.com/office/powerpoint/2010/main" val="3493479973"/>
      </p:ext>
    </p:extLst>
  </p:cSld>
  <p:clrMapOvr>
    <a:masterClrMapping/>
  </p:clrMapOvr>
  <mc:AlternateContent xmlns:mc="http://schemas.openxmlformats.org/markup-compatibility/2006" xmlns:p14="http://schemas.microsoft.com/office/powerpoint/2010/main">
    <mc:Choice Requires="p14">
      <p:transition p14:dur="250">
        <p:push dir="u"/>
        <p:sndAc>
          <p:stSnd>
            <p:snd r:embed="rId1" name="applause.wav"/>
          </p:stSnd>
        </p:sndAc>
      </p:transition>
    </mc:Choice>
    <mc:Fallback xmlns="">
      <p:transition>
        <p:push dir="u"/>
        <p:sndAc>
          <p:stSnd>
            <p:snd r:embed="rId3" name="applause.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32BAFF0-4EF4-4F07-86BB-CFEF18C2D1A3}" type="datetimeFigureOut">
              <a:rPr lang="en-US" smtClean="0"/>
              <a:t>7/14/2019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0EEEF4-09D6-4057-B344-136E593A6534}" type="slidenum">
              <a:rPr lang="en-US" smtClean="0"/>
              <a:t>‹#›</a:t>
            </a:fld>
            <a:endParaRPr lang="en-US"/>
          </a:p>
        </p:txBody>
      </p:sp>
    </p:spTree>
    <p:extLst>
      <p:ext uri="{BB962C8B-B14F-4D97-AF65-F5344CB8AC3E}">
        <p14:creationId xmlns:p14="http://schemas.microsoft.com/office/powerpoint/2010/main" val="711864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2BAFF0-4EF4-4F07-86BB-CFEF18C2D1A3}" type="datetimeFigureOut">
              <a:rPr lang="en-US" smtClean="0"/>
              <a:t>7/14/2019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EEEF4-09D6-4057-B344-136E593A6534}" type="slidenum">
              <a:rPr lang="en-US" smtClean="0"/>
              <a:t>‹#›</a:t>
            </a:fld>
            <a:endParaRPr lang="en-US"/>
          </a:p>
        </p:txBody>
      </p:sp>
    </p:spTree>
    <p:extLst>
      <p:ext uri="{BB962C8B-B14F-4D97-AF65-F5344CB8AC3E}">
        <p14:creationId xmlns:p14="http://schemas.microsoft.com/office/powerpoint/2010/main" val="2831237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C32BAFF0-4EF4-4F07-86BB-CFEF18C2D1A3}" type="datetimeFigureOut">
              <a:rPr lang="en-US" smtClean="0"/>
              <a:t>7/14/2019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EEEF4-09D6-4057-B344-136E593A6534}" type="slidenum">
              <a:rPr lang="en-US" smtClean="0"/>
              <a:t>‹#›</a:t>
            </a:fld>
            <a:endParaRPr lang="en-US"/>
          </a:p>
        </p:txBody>
      </p:sp>
    </p:spTree>
    <p:extLst>
      <p:ext uri="{BB962C8B-B14F-4D97-AF65-F5344CB8AC3E}">
        <p14:creationId xmlns:p14="http://schemas.microsoft.com/office/powerpoint/2010/main" val="34889096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C32BAFF0-4EF4-4F07-86BB-CFEF18C2D1A3}" type="datetimeFigureOut">
              <a:rPr lang="en-US" smtClean="0"/>
              <a:t>7/14/2019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EEEF4-09D6-4057-B344-136E593A6534}" type="slidenum">
              <a:rPr lang="en-US" smtClean="0"/>
              <a:t>‹#›</a:t>
            </a:fld>
            <a:endParaRPr lang="en-US"/>
          </a:p>
        </p:txBody>
      </p:sp>
    </p:spTree>
    <p:extLst>
      <p:ext uri="{BB962C8B-B14F-4D97-AF65-F5344CB8AC3E}">
        <p14:creationId xmlns:p14="http://schemas.microsoft.com/office/powerpoint/2010/main" val="294955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2BAFF0-4EF4-4F07-86BB-CFEF18C2D1A3}" type="datetimeFigureOut">
              <a:rPr lang="en-US" smtClean="0"/>
              <a:t>7/14/2019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EEEF4-09D6-4057-B344-136E593A6534}" type="slidenum">
              <a:rPr lang="en-US" smtClean="0"/>
              <a:t>‹#›</a:t>
            </a:fld>
            <a:endParaRPr lang="en-US"/>
          </a:p>
        </p:txBody>
      </p:sp>
    </p:spTree>
    <p:extLst>
      <p:ext uri="{BB962C8B-B14F-4D97-AF65-F5344CB8AC3E}">
        <p14:creationId xmlns:p14="http://schemas.microsoft.com/office/powerpoint/2010/main" val="7224099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2BAFF0-4EF4-4F07-86BB-CFEF18C2D1A3}" type="datetimeFigureOut">
              <a:rPr lang="en-US" smtClean="0"/>
              <a:t>7/14/2019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EEEF4-09D6-4057-B344-136E593A6534}" type="slidenum">
              <a:rPr lang="en-US" smtClean="0"/>
              <a:t>‹#›</a:t>
            </a:fld>
            <a:endParaRPr lang="en-US"/>
          </a:p>
        </p:txBody>
      </p:sp>
    </p:spTree>
    <p:extLst>
      <p:ext uri="{BB962C8B-B14F-4D97-AF65-F5344CB8AC3E}">
        <p14:creationId xmlns:p14="http://schemas.microsoft.com/office/powerpoint/2010/main" val="1842415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2BAFF0-4EF4-4F07-86BB-CFEF18C2D1A3}" type="datetimeFigureOut">
              <a:rPr lang="en-US" smtClean="0"/>
              <a:t>7/14/2019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EEEF4-09D6-4057-B344-136E593A6534}" type="slidenum">
              <a:rPr lang="en-US" smtClean="0"/>
              <a:t>‹#›</a:t>
            </a:fld>
            <a:endParaRPr lang="en-US"/>
          </a:p>
        </p:txBody>
      </p:sp>
    </p:spTree>
    <p:extLst>
      <p:ext uri="{BB962C8B-B14F-4D97-AF65-F5344CB8AC3E}">
        <p14:creationId xmlns:p14="http://schemas.microsoft.com/office/powerpoint/2010/main" val="3831779169"/>
      </p:ext>
    </p:extLst>
  </p:cSld>
  <p:clrMapOvr>
    <a:masterClrMapping/>
  </p:clrMapOvr>
  <mc:AlternateContent xmlns:mc="http://schemas.openxmlformats.org/markup-compatibility/2006" xmlns:p14="http://schemas.microsoft.com/office/powerpoint/2010/main">
    <mc:Choice Requires="p14">
      <p:transition p14:dur="250">
        <p:push dir="u"/>
        <p:sndAc>
          <p:stSnd>
            <p:snd r:embed="rId1" name="applause.wav"/>
          </p:stSnd>
        </p:sndAc>
      </p:transition>
    </mc:Choice>
    <mc:Fallback xmlns="">
      <p:transition>
        <p:push dir="u"/>
        <p:sndAc>
          <p:stSnd>
            <p:snd r:embed="rId3" name="applause.wav"/>
          </p:stSnd>
        </p:sndAc>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2BAFF0-4EF4-4F07-86BB-CFEF18C2D1A3}" type="datetimeFigureOut">
              <a:rPr lang="en-US" smtClean="0"/>
              <a:t>7/14/2019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EEEF4-09D6-4057-B344-136E593A6534}" type="slidenum">
              <a:rPr lang="en-US" smtClean="0"/>
              <a:t>‹#›</a:t>
            </a:fld>
            <a:endParaRPr lang="en-US"/>
          </a:p>
        </p:txBody>
      </p:sp>
    </p:spTree>
    <p:extLst>
      <p:ext uri="{BB962C8B-B14F-4D97-AF65-F5344CB8AC3E}">
        <p14:creationId xmlns:p14="http://schemas.microsoft.com/office/powerpoint/2010/main" val="1125992754"/>
      </p:ext>
    </p:extLst>
  </p:cSld>
  <p:clrMapOvr>
    <a:masterClrMapping/>
  </p:clrMapOvr>
  <mc:AlternateContent xmlns:mc="http://schemas.openxmlformats.org/markup-compatibility/2006" xmlns:p14="http://schemas.microsoft.com/office/powerpoint/2010/main">
    <mc:Choice Requires="p14">
      <p:transition p14:dur="250">
        <p:push dir="u"/>
        <p:sndAc>
          <p:stSnd>
            <p:snd r:embed="rId1" name="applause.wav"/>
          </p:stSnd>
        </p:sndAc>
      </p:transition>
    </mc:Choice>
    <mc:Fallback xmlns="">
      <p:transition>
        <p:push dir="u"/>
        <p:sndAc>
          <p:stSnd>
            <p:snd r:embed="rId3" name="applause.wav"/>
          </p:stSnd>
        </p:sndAc>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20" Type="http://schemas.openxmlformats.org/officeDocument/2006/relationships/audio" Target="../media/audio1.wav"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audio" Target="../media/audio1.wav"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C32BAFF0-4EF4-4F07-86BB-CFEF18C2D1A3}" type="datetimeFigureOut">
              <a:rPr lang="en-US" smtClean="0"/>
              <a:t>7/14/2019</a:t>
            </a:fld>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530EEEF4-09D6-4057-B344-136E593A6534}" type="slidenum">
              <a:rPr lang="en-US" smtClean="0"/>
              <a:t>‹#›</a:t>
            </a:fld>
            <a:endParaRPr lang="en-US"/>
          </a:p>
        </p:txBody>
      </p:sp>
    </p:spTree>
    <p:extLst>
      <p:ext uri="{BB962C8B-B14F-4D97-AF65-F5344CB8AC3E}">
        <p14:creationId xmlns:p14="http://schemas.microsoft.com/office/powerpoint/2010/main" val="4107801473"/>
      </p:ext>
    </p:extLst>
  </p:cSld>
  <p:clrMap bg1="dk1" tx1="lt1" bg2="dk2" tx2="lt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 id="2147483860" r:id="rId14"/>
    <p:sldLayoutId id="2147483861" r:id="rId15"/>
    <p:sldLayoutId id="2147483862" r:id="rId16"/>
    <p:sldLayoutId id="2147483863" r:id="rId17"/>
  </p:sldLayoutIdLst>
  <mc:AlternateContent xmlns:mc="http://schemas.openxmlformats.org/markup-compatibility/2006" xmlns:p14="http://schemas.microsoft.com/office/powerpoint/2010/main">
    <mc:Choice Requires="p14">
      <p:transition p14:dur="250">
        <p:push dir="u"/>
        <p:sndAc>
          <p:stSnd>
            <p:snd r:embed="rId19" name="applause.wav"/>
          </p:stSnd>
        </p:sndAc>
      </p:transition>
    </mc:Choice>
    <mc:Fallback xmlns="">
      <p:transition>
        <p:push dir="u"/>
        <p:sndAc>
          <p:stSnd>
            <p:snd r:embed="rId20" name="applause.wav"/>
          </p:stSnd>
        </p:sndAc>
      </p:transition>
    </mc:Fallback>
  </mc:AlternateConten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6.emf" /><Relationship Id="rId2" Type="http://schemas.openxmlformats.org/officeDocument/2006/relationships/image" Target="../media/image5.emf" /><Relationship Id="rId1" Type="http://schemas.openxmlformats.org/officeDocument/2006/relationships/slideLayout" Target="../slideLayouts/slideLayout2.xml" /><Relationship Id="rId4" Type="http://schemas.openxmlformats.org/officeDocument/2006/relationships/image" Target="../media/image7.jpeg" /></Relationships>
</file>

<file path=ppt/slides/_rels/slide5.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notesSlide" Target="../notesSlides/notesSlide2.xml" /><Relationship Id="rId1" Type="http://schemas.openxmlformats.org/officeDocument/2006/relationships/slideLayout" Target="../slideLayouts/slideLayout2.xml" /><Relationship Id="rId5" Type="http://schemas.openxmlformats.org/officeDocument/2006/relationships/image" Target="../media/image11.jpeg" /><Relationship Id="rId4" Type="http://schemas.openxmlformats.org/officeDocument/2006/relationships/image" Target="../media/image10.jpeg" /></Relationships>
</file>

<file path=ppt/slides/_rels/slide7.xml.rels><?xml version="1.0" encoding="UTF-8" standalone="yes"?>
<Relationships xmlns="http://schemas.openxmlformats.org/package/2006/relationships"><Relationship Id="rId3" Type="http://schemas.openxmlformats.org/officeDocument/2006/relationships/image" Target="../media/image12.jpeg" /><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notesSlide" Target="../notesSlides/notesSlide4.xml"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image" Target="../media/image14.jpeg" /><Relationship Id="rId2" Type="http://schemas.openxmlformats.org/officeDocument/2006/relationships/audio" Target="../media/audio1.wav" /><Relationship Id="rId1" Type="http://schemas.openxmlformats.org/officeDocument/2006/relationships/slideLayout" Target="../slideLayouts/slideLayout2.xml" /><Relationship Id="rId4" Type="http://schemas.openxmlformats.org/officeDocument/2006/relationships/audio" Target="../media/audio1.wav" /></Relationships>
</file>

<file path=ppt/slides/_rels/slide11.xml.rels><?xml version="1.0" encoding="UTF-8" standalone="yes"?>
<Relationships xmlns="http://schemas.openxmlformats.org/package/2006/relationships"><Relationship Id="rId3" Type="http://schemas.openxmlformats.org/officeDocument/2006/relationships/image" Target="../media/image15.png" /><Relationship Id="rId2" Type="http://schemas.openxmlformats.org/officeDocument/2006/relationships/audio" Target="../media/audio1.wav" /><Relationship Id="rId1" Type="http://schemas.openxmlformats.org/officeDocument/2006/relationships/slideLayout" Target="../slideLayouts/slideLayout2.xml" /><Relationship Id="rId4" Type="http://schemas.openxmlformats.org/officeDocument/2006/relationships/audio" Target="../media/audio1.wav" /></Relationships>
</file>

<file path=ppt/slides/_rels/slide12.xml.rels><?xml version="1.0" encoding="UTF-8" standalone="yes"?>
<Relationships xmlns="http://schemas.openxmlformats.org/package/2006/relationships"><Relationship Id="rId3" Type="http://schemas.openxmlformats.org/officeDocument/2006/relationships/image" Target="../media/image16.png" /><Relationship Id="rId7" Type="http://schemas.openxmlformats.org/officeDocument/2006/relationships/image" Target="../media/image18.jpeg" /><Relationship Id="rId2" Type="http://schemas.openxmlformats.org/officeDocument/2006/relationships/notesSlide" Target="../notesSlides/notesSlide6.xml" /><Relationship Id="rId1" Type="http://schemas.openxmlformats.org/officeDocument/2006/relationships/slideLayout" Target="../slideLayouts/slideLayout2.xml" /><Relationship Id="rId6" Type="http://schemas.microsoft.com/office/2007/relationships/hdphoto" Target="../media/hdphoto2.wdp" /><Relationship Id="rId5" Type="http://schemas.openxmlformats.org/officeDocument/2006/relationships/image" Target="../media/image17.png" /><Relationship Id="rId4" Type="http://schemas.microsoft.com/office/2007/relationships/hdphoto" Target="../media/hdphoto1.wdp" /></Relationships>
</file>

<file path=ppt/slides/_rels/slide13.xml.rels><?xml version="1.0" encoding="UTF-8" standalone="yes"?>
<Relationships xmlns="http://schemas.openxmlformats.org/package/2006/relationships"><Relationship Id="rId3" Type="http://schemas.openxmlformats.org/officeDocument/2006/relationships/image" Target="../media/image19.png" /><Relationship Id="rId2" Type="http://schemas.openxmlformats.org/officeDocument/2006/relationships/notesSlide" Target="../notesSlides/notesSlide7.xml" /><Relationship Id="rId1" Type="http://schemas.openxmlformats.org/officeDocument/2006/relationships/slideLayout" Target="../slideLayouts/slideLayout2.xml" /><Relationship Id="rId5" Type="http://schemas.openxmlformats.org/officeDocument/2006/relationships/image" Target="../media/image21.jpeg" /><Relationship Id="rId4" Type="http://schemas.openxmlformats.org/officeDocument/2006/relationships/image" Target="../media/image20.png" /></Relationships>
</file>

<file path=ppt/slides/_rels/slide14.xml.rels><?xml version="1.0" encoding="UTF-8" standalone="yes"?>
<Relationships xmlns="http://schemas.openxmlformats.org/package/2006/relationships"><Relationship Id="rId3" Type="http://schemas.openxmlformats.org/officeDocument/2006/relationships/image" Target="../media/image22.jpeg" /><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3" Type="http://schemas.openxmlformats.org/officeDocument/2006/relationships/image" Target="../media/image23.jpeg" /><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3" Type="http://schemas.microsoft.com/office/2007/relationships/hdphoto" Target="../media/hdphoto3.wdp" /><Relationship Id="rId2" Type="http://schemas.openxmlformats.org/officeDocument/2006/relationships/image" Target="../media/image24.pn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3" Type="http://schemas.microsoft.com/office/2007/relationships/hdphoto" Target="../media/hdphoto4.wdp" /><Relationship Id="rId2" Type="http://schemas.openxmlformats.org/officeDocument/2006/relationships/image" Target="../media/image25.pn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3" Type="http://schemas.microsoft.com/office/2007/relationships/hdphoto" Target="../media/hdphoto4.wdp" /><Relationship Id="rId2" Type="http://schemas.openxmlformats.org/officeDocument/2006/relationships/image" Target="../media/image26.png"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Relationship Id="rId3" Type="http://schemas.openxmlformats.org/officeDocument/2006/relationships/image" Target="../media/image27.jpeg" /><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3" Type="http://schemas.openxmlformats.org/officeDocument/2006/relationships/image" Target="../media/image28.jpeg" /><Relationship Id="rId2" Type="http://schemas.openxmlformats.org/officeDocument/2006/relationships/notesSlide" Target="../notesSlides/notesSlide12.xml" /><Relationship Id="rId1" Type="http://schemas.openxmlformats.org/officeDocument/2006/relationships/slideLayout" Target="../slideLayouts/slideLayout2.xml" /><Relationship Id="rId4" Type="http://schemas.openxmlformats.org/officeDocument/2006/relationships/image" Target="../media/image29.jpeg" /></Relationships>
</file>

<file path=ppt/slides/_rels/slide22.xml.rels><?xml version="1.0" encoding="UTF-8" standalone="yes"?>
<Relationships xmlns="http://schemas.openxmlformats.org/package/2006/relationships"><Relationship Id="rId3" Type="http://schemas.openxmlformats.org/officeDocument/2006/relationships/image" Target="../media/image30.jpeg" /><Relationship Id="rId2" Type="http://schemas.openxmlformats.org/officeDocument/2006/relationships/notesSlide" Target="../notesSlides/notesSlide13.xml"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image" Target="../media/image31.jpe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3" Type="http://schemas.openxmlformats.org/officeDocument/2006/relationships/image" Target="../media/image32.jpeg" /><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3" Type="http://schemas.openxmlformats.org/officeDocument/2006/relationships/image" Target="../media/image33.jpg" /><Relationship Id="rId2" Type="http://schemas.openxmlformats.org/officeDocument/2006/relationships/notesSlide" Target="../notesSlides/notesSlide15.xml"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3" Type="http://schemas.openxmlformats.org/officeDocument/2006/relationships/image" Target="../media/image34.jpeg" /><Relationship Id="rId2" Type="http://schemas.openxmlformats.org/officeDocument/2006/relationships/notesSlide" Target="../notesSlides/notesSlide16.xml"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3" Type="http://schemas.openxmlformats.org/officeDocument/2006/relationships/image" Target="../media/image35.jpg" /><Relationship Id="rId2" Type="http://schemas.openxmlformats.org/officeDocument/2006/relationships/notesSlide" Target="../notesSlides/notesSlide17.xml"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3" Type="http://schemas.openxmlformats.org/officeDocument/2006/relationships/image" Target="../media/image36.jpeg" /><Relationship Id="rId2" Type="http://schemas.openxmlformats.org/officeDocument/2006/relationships/notesSlide" Target="../notesSlides/notesSlide18.xml"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3" Type="http://schemas.openxmlformats.org/officeDocument/2006/relationships/image" Target="../media/image37.png" /><Relationship Id="rId2" Type="http://schemas.openxmlformats.org/officeDocument/2006/relationships/notesSlide" Target="../notesSlides/notesSlide19.xml"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3" Type="http://schemas.openxmlformats.org/officeDocument/2006/relationships/image" Target="../media/image38.jpeg" /><Relationship Id="rId2" Type="http://schemas.openxmlformats.org/officeDocument/2006/relationships/notesSlide" Target="../notesSlides/notesSlide20.xml"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2" Type="http://schemas.openxmlformats.org/officeDocument/2006/relationships/image" Target="../media/image39.png"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7457" t="7559" r="7894" b="12657"/>
          <a:stretch/>
        </p:blipFill>
        <p:spPr bwMode="auto">
          <a:xfrm>
            <a:off x="884903" y="1386347"/>
            <a:ext cx="6282813" cy="405580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grpSp>
        <p:nvGrpSpPr>
          <p:cNvPr id="15" name="Group 14"/>
          <p:cNvGrpSpPr/>
          <p:nvPr/>
        </p:nvGrpSpPr>
        <p:grpSpPr>
          <a:xfrm>
            <a:off x="8513579" y="4039213"/>
            <a:ext cx="2409123" cy="1393643"/>
            <a:chOff x="8350596" y="3930725"/>
            <a:chExt cx="2409123" cy="1393643"/>
          </a:xfrm>
        </p:grpSpPr>
        <p:cxnSp>
          <p:nvCxnSpPr>
            <p:cNvPr id="11" name="Straight Connector 10"/>
            <p:cNvCxnSpPr/>
            <p:nvPr/>
          </p:nvCxnSpPr>
          <p:spPr>
            <a:xfrm>
              <a:off x="8675300" y="4300057"/>
              <a:ext cx="18288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8350596" y="4308705"/>
              <a:ext cx="2409123" cy="1015663"/>
            </a:xfrm>
            <a:prstGeom prst="rect">
              <a:avLst/>
            </a:prstGeom>
            <a:noFill/>
          </p:spPr>
          <p:txBody>
            <a:bodyPr wrap="square" rtlCol="0">
              <a:spAutoFit/>
            </a:bodyPr>
            <a:lstStyle/>
            <a:p>
              <a:pPr algn="ctr"/>
              <a:r>
                <a:rPr lang="en-US" sz="1200" b="1" spc="300" dirty="0"/>
                <a:t>REAL ESTATE DEVELOPMENT</a:t>
              </a:r>
            </a:p>
            <a:p>
              <a:pPr algn="ctr"/>
              <a:r>
                <a:rPr lang="en-US" sz="1200" b="1" spc="300" dirty="0"/>
                <a:t>AND</a:t>
              </a:r>
            </a:p>
            <a:p>
              <a:pPr algn="ctr"/>
              <a:r>
                <a:rPr lang="en-US" sz="1200" b="1" spc="300" dirty="0"/>
                <a:t>TOURISM INVESTMENTS</a:t>
              </a:r>
            </a:p>
          </p:txBody>
        </p:sp>
        <p:sp>
          <p:nvSpPr>
            <p:cNvPr id="13" name="TextBox 12"/>
            <p:cNvSpPr txBox="1"/>
            <p:nvPr/>
          </p:nvSpPr>
          <p:spPr>
            <a:xfrm>
              <a:off x="8350596" y="3930725"/>
              <a:ext cx="2387056" cy="369332"/>
            </a:xfrm>
            <a:prstGeom prst="rect">
              <a:avLst/>
            </a:prstGeom>
            <a:noFill/>
          </p:spPr>
          <p:txBody>
            <a:bodyPr wrap="square" rtlCol="0">
              <a:spAutoFit/>
            </a:bodyPr>
            <a:lstStyle/>
            <a:p>
              <a:pPr algn="ctr"/>
              <a:r>
                <a:rPr lang="en-US" b="1" dirty="0">
                  <a:solidFill>
                    <a:schemeClr val="accent5">
                      <a:lumMod val="60000"/>
                      <a:lumOff val="40000"/>
                    </a:schemeClr>
                  </a:solidFill>
                </a:rPr>
                <a:t>PROMOSHARM</a:t>
              </a:r>
            </a:p>
          </p:txBody>
        </p:sp>
      </p:grpSp>
      <p:sp>
        <p:nvSpPr>
          <p:cNvPr id="14" name="Title 1"/>
          <p:cNvSpPr>
            <a:spLocks noGrp="1"/>
          </p:cNvSpPr>
          <p:nvPr>
            <p:ph type="title"/>
          </p:nvPr>
        </p:nvSpPr>
        <p:spPr>
          <a:xfrm>
            <a:off x="7871528" y="672973"/>
            <a:ext cx="3693226" cy="1325563"/>
          </a:xfrm>
        </p:spPr>
        <p:txBody>
          <a:bodyPr>
            <a:normAutofit/>
          </a:bodyPr>
          <a:lstStyle/>
          <a:p>
            <a:pPr algn="ctr"/>
            <a:r>
              <a:rPr lang="en-US" sz="3600" b="1" dirty="0">
                <a:solidFill>
                  <a:schemeClr val="accent5">
                    <a:lumMod val="60000"/>
                    <a:lumOff val="40000"/>
                  </a:schemeClr>
                </a:solidFill>
                <a:latin typeface="Britannic Bold" panose="020B0903060703020204" pitchFamily="34" charset="0"/>
                <a:cs typeface="Calibri" panose="020F0502020204030204" pitchFamily="34" charset="0"/>
              </a:rPr>
              <a:t>PROMOSHARM</a:t>
            </a:r>
            <a:r>
              <a:rPr lang="en-US" sz="4000" b="1" dirty="0">
                <a:solidFill>
                  <a:srgbClr val="B08600"/>
                </a:solidFill>
              </a:rPr>
              <a:t> </a:t>
            </a:r>
            <a:r>
              <a:rPr lang="en-US" sz="3600" b="1" dirty="0">
                <a:solidFill>
                  <a:schemeClr val="accent5">
                    <a:lumMod val="60000"/>
                    <a:lumOff val="40000"/>
                  </a:schemeClr>
                </a:solidFill>
                <a:latin typeface="Britannic Bold" panose="020B0903060703020204" pitchFamily="34" charset="0"/>
                <a:cs typeface="Calibri" panose="020F0502020204030204" pitchFamily="34" charset="0"/>
              </a:rPr>
              <a:t>Company</a:t>
            </a:r>
          </a:p>
        </p:txBody>
      </p:sp>
    </p:spTree>
    <p:extLst>
      <p:ext uri="{BB962C8B-B14F-4D97-AF65-F5344CB8AC3E}">
        <p14:creationId xmlns:p14="http://schemas.microsoft.com/office/powerpoint/2010/main" val="2406438615"/>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movies\A3\2007-09-05\POV2-MIXED USE.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215951" y="783771"/>
            <a:ext cx="6351104" cy="434567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TextBox 6"/>
          <p:cNvSpPr txBox="1"/>
          <p:nvPr/>
        </p:nvSpPr>
        <p:spPr>
          <a:xfrm>
            <a:off x="6080166" y="1763946"/>
            <a:ext cx="5866411" cy="1785104"/>
          </a:xfrm>
          <a:prstGeom prst="rect">
            <a:avLst/>
          </a:prstGeom>
          <a:noFill/>
        </p:spPr>
        <p:txBody>
          <a:bodyPr wrap="square" rtlCol="0">
            <a:spAutoFit/>
          </a:bodyPr>
          <a:lstStyle/>
          <a:p>
            <a:pPr algn="just">
              <a:spcAft>
                <a:spcPts val="1200"/>
              </a:spcAft>
              <a:buClr>
                <a:schemeClr val="bg1"/>
              </a:buClr>
              <a:buSzPct val="80000"/>
            </a:pPr>
            <a:r>
              <a:rPr lang="en-US" sz="36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j-ea"/>
                <a:cs typeface="Calibri" panose="020F0502020204030204" pitchFamily="34" charset="0"/>
              </a:rPr>
              <a:t>Vision</a:t>
            </a:r>
          </a:p>
          <a:p>
            <a:pPr algn="just">
              <a:spcAft>
                <a:spcPts val="1200"/>
              </a:spcAft>
              <a:buClr>
                <a:schemeClr val="bg1"/>
              </a:buClr>
              <a:buSzPct val="80000"/>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j-lt"/>
              </a:rPr>
              <a:t>Creating Developments that provide world class resorts in the Middle East. </a:t>
            </a:r>
          </a:p>
          <a:p>
            <a:endParaRPr lang="en-US" dirty="0"/>
          </a:p>
        </p:txBody>
      </p:sp>
      <p:sp>
        <p:nvSpPr>
          <p:cNvPr id="8" name="Rectangle 7"/>
          <p:cNvSpPr/>
          <p:nvPr/>
        </p:nvSpPr>
        <p:spPr>
          <a:xfrm>
            <a:off x="6080166" y="3130805"/>
            <a:ext cx="6096000" cy="1631216"/>
          </a:xfrm>
          <a:prstGeom prst="rect">
            <a:avLst/>
          </a:prstGeom>
        </p:spPr>
        <p:txBody>
          <a:bodyPr>
            <a:spAutoFit/>
          </a:bodyPr>
          <a:lstStyle/>
          <a:p>
            <a:pPr algn="just">
              <a:spcAft>
                <a:spcPts val="1200"/>
              </a:spcAft>
              <a:buClr>
                <a:schemeClr val="bg1"/>
              </a:buClr>
              <a:buSzPct val="80000"/>
            </a:pPr>
            <a:r>
              <a:rPr lang="en-US" sz="36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j-ea"/>
                <a:cs typeface="Calibri" panose="020F0502020204030204" pitchFamily="34" charset="0"/>
              </a:rPr>
              <a:t>Mission</a:t>
            </a:r>
          </a:p>
          <a:p>
            <a:pPr algn="just">
              <a:spcAft>
                <a:spcPts val="1200"/>
              </a:spcAft>
              <a:buClr>
                <a:schemeClr val="bg1"/>
              </a:buClr>
              <a:buSzPct val="80000"/>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j-lt"/>
              </a:rPr>
              <a:t>Aims at combining best in class customer service and hospitality with a firm dedication to quality and strong attention to details.</a:t>
            </a:r>
          </a:p>
        </p:txBody>
      </p:sp>
    </p:spTree>
    <p:extLst>
      <p:ext uri="{BB962C8B-B14F-4D97-AF65-F5344CB8AC3E}">
        <p14:creationId xmlns:p14="http://schemas.microsoft.com/office/powerpoint/2010/main" val="2805592580"/>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1324" y="339265"/>
            <a:ext cx="3708954" cy="1325563"/>
          </a:xfrm>
        </p:spPr>
        <p:txBody>
          <a:bodyPr>
            <a:normAutofit/>
          </a:bodyPr>
          <a:lstStyle/>
          <a:p>
            <a:pPr algn="ctr"/>
            <a:r>
              <a:rPr lang="en-US" sz="3200" b="1" dirty="0">
                <a:solidFill>
                  <a:schemeClr val="accent5">
                    <a:lumMod val="60000"/>
                    <a:lumOff val="40000"/>
                  </a:schemeClr>
                </a:solidFill>
                <a:latin typeface="Britannic Bold" panose="020B0903060703020204" pitchFamily="34" charset="0"/>
                <a:cs typeface="Calibri" panose="020F0502020204030204" pitchFamily="34" charset="0"/>
              </a:rPr>
              <a:t>PROMOSHARM Company</a:t>
            </a:r>
          </a:p>
        </p:txBody>
      </p:sp>
      <p:sp>
        <p:nvSpPr>
          <p:cNvPr id="5" name="Content Placeholder 1"/>
          <p:cNvSpPr>
            <a:spLocks noGrp="1"/>
          </p:cNvSpPr>
          <p:nvPr>
            <p:ph idx="1"/>
          </p:nvPr>
        </p:nvSpPr>
        <p:spPr>
          <a:xfrm>
            <a:off x="7251324" y="801124"/>
            <a:ext cx="4280006" cy="3893353"/>
          </a:xfrm>
          <a:prstGeom prst="rect">
            <a:avLst/>
          </a:prstGeom>
          <a:noFill/>
          <a:ln>
            <a:noFill/>
          </a:ln>
        </p:spPr>
        <p:txBody>
          <a:bodyPr>
            <a:noAutofit/>
          </a:bodyPr>
          <a:lstStyle/>
          <a:p>
            <a:pPr marL="0" indent="0" algn="just">
              <a:lnSpc>
                <a:spcPct val="100000"/>
              </a:lnSpc>
              <a:spcAft>
                <a:spcPts val="600"/>
              </a:spcAft>
              <a:buClr>
                <a:srgbClr val="C00000"/>
              </a:buClr>
              <a:buNone/>
            </a:pPr>
            <a:endParaRPr lang="en-US" sz="100" dirty="0">
              <a:solidFill>
                <a:srgbClr val="A50021"/>
              </a:solidFill>
              <a:latin typeface="HelveticaNeue-Light"/>
            </a:endParaRPr>
          </a:p>
          <a:p>
            <a:pPr marL="0" indent="0" algn="just">
              <a:lnSpc>
                <a:spcPct val="100000"/>
              </a:lnSpc>
              <a:spcAft>
                <a:spcPts val="600"/>
              </a:spcAft>
              <a:buClr>
                <a:srgbClr val="C00000"/>
              </a:buClr>
              <a:buNone/>
            </a:pPr>
            <a:r>
              <a:rPr lang="en-US" sz="1800" b="1" dirty="0">
                <a:solidFill>
                  <a:schemeClr val="accent5">
                    <a:lumMod val="60000"/>
                    <a:lumOff val="40000"/>
                  </a:schemeClr>
                </a:solidFill>
                <a:latin typeface="+mj-lt"/>
                <a:ea typeface="+mj-ea"/>
                <a:cs typeface="+mj-cs"/>
              </a:rPr>
              <a:t>Company name: </a:t>
            </a:r>
            <a:r>
              <a:rPr lang="en-US" sz="1800" dirty="0">
                <a:latin typeface="+mj-lt"/>
              </a:rPr>
              <a:t>Promosharm Company for Tourism Investment.</a:t>
            </a:r>
          </a:p>
          <a:p>
            <a:pPr marL="0" indent="0" algn="just">
              <a:lnSpc>
                <a:spcPct val="100000"/>
              </a:lnSpc>
              <a:spcAft>
                <a:spcPts val="600"/>
              </a:spcAft>
              <a:buClr>
                <a:srgbClr val="C00000"/>
              </a:buClr>
              <a:buNone/>
            </a:pPr>
            <a:r>
              <a:rPr lang="en-US" sz="1800" b="1" dirty="0">
                <a:solidFill>
                  <a:schemeClr val="accent5">
                    <a:lumMod val="60000"/>
                    <a:lumOff val="40000"/>
                  </a:schemeClr>
                </a:solidFill>
                <a:latin typeface="+mj-lt"/>
                <a:ea typeface="+mj-ea"/>
                <a:cs typeface="+mj-cs"/>
              </a:rPr>
              <a:t>Project Name: </a:t>
            </a:r>
            <a:r>
              <a:rPr lang="en-US" sz="1800" dirty="0">
                <a:latin typeface="+mj-lt"/>
              </a:rPr>
              <a:t>Neama Town </a:t>
            </a:r>
          </a:p>
          <a:p>
            <a:pPr marL="0" indent="0" algn="just">
              <a:lnSpc>
                <a:spcPct val="100000"/>
              </a:lnSpc>
              <a:spcAft>
                <a:spcPts val="600"/>
              </a:spcAft>
              <a:buClr>
                <a:srgbClr val="C00000"/>
              </a:buClr>
              <a:buNone/>
            </a:pPr>
            <a:r>
              <a:rPr lang="en-US" sz="1800" dirty="0">
                <a:latin typeface="+mj-lt"/>
              </a:rPr>
              <a:t>The companies approved funds to set up a company Promosharm for Tourism Investment and real estate development as Egyptian Law Act No. 159 bayonets 1981. </a:t>
            </a:r>
          </a:p>
        </p:txBody>
      </p:sp>
      <p:sp>
        <p:nvSpPr>
          <p:cNvPr id="6" name="Content Placeholder 1"/>
          <p:cNvSpPr>
            <a:spLocks noGrp="1"/>
          </p:cNvSpPr>
          <p:nvPr>
            <p:ph sz="quarter" idx="4294967295"/>
          </p:nvPr>
        </p:nvSpPr>
        <p:spPr>
          <a:xfrm>
            <a:off x="7251324" y="4473251"/>
            <a:ext cx="7321550" cy="1773237"/>
          </a:xfrm>
          <a:prstGeom prst="rect">
            <a:avLst/>
          </a:prstGeom>
          <a:noFill/>
          <a:ln>
            <a:noFill/>
          </a:ln>
        </p:spPr>
        <p:txBody>
          <a:bodyPr>
            <a:noAutofit/>
          </a:bodyPr>
          <a:lstStyle/>
          <a:p>
            <a:pPr marL="0" indent="0">
              <a:spcAft>
                <a:spcPts val="600"/>
              </a:spcAft>
              <a:buClr>
                <a:srgbClr val="C00000"/>
              </a:buClr>
              <a:buNone/>
            </a:pPr>
            <a:r>
              <a:rPr lang="en-US" sz="1800" b="1" dirty="0">
                <a:solidFill>
                  <a:schemeClr val="accent5">
                    <a:lumMod val="60000"/>
                    <a:lumOff val="40000"/>
                  </a:schemeClr>
                </a:solidFill>
                <a:latin typeface="+mj-lt"/>
                <a:ea typeface="+mj-ea"/>
                <a:cs typeface="+mj-cs"/>
              </a:rPr>
              <a:t>The Governing Council: </a:t>
            </a:r>
          </a:p>
          <a:p>
            <a:pPr marL="0" indent="0">
              <a:spcAft>
                <a:spcPts val="600"/>
              </a:spcAft>
              <a:buClr>
                <a:srgbClr val="C00000"/>
              </a:buClr>
              <a:buNone/>
            </a:pPr>
            <a:r>
              <a:rPr lang="en-US" sz="1800" dirty="0">
                <a:latin typeface="+mj-lt"/>
              </a:rPr>
              <a:t>   Formed Governing Council as follows:</a:t>
            </a:r>
          </a:p>
          <a:p>
            <a:pPr marL="0" indent="0">
              <a:spcAft>
                <a:spcPts val="600"/>
              </a:spcAft>
              <a:buClr>
                <a:srgbClr val="C00000"/>
              </a:buClr>
              <a:buNone/>
            </a:pPr>
            <a:r>
              <a:rPr lang="en-US" sz="1800" dirty="0">
                <a:latin typeface="+mj-lt"/>
              </a:rPr>
              <a:t>Mr. / Ashraf Haridy - Chairman </a:t>
            </a:r>
          </a:p>
          <a:p>
            <a:pPr marL="0" indent="0">
              <a:spcAft>
                <a:spcPts val="600"/>
              </a:spcAft>
              <a:buClr>
                <a:srgbClr val="C00000"/>
              </a:buClr>
              <a:buNone/>
            </a:pPr>
            <a:r>
              <a:rPr lang="en-US" sz="1800" dirty="0">
                <a:latin typeface="+mj-lt"/>
              </a:rPr>
              <a:t>Mr. / Medhat Hammam – VP.</a:t>
            </a:r>
          </a:p>
          <a:p>
            <a:pPr marL="0" indent="0">
              <a:buClr>
                <a:srgbClr val="C00000"/>
              </a:buClr>
              <a:buNone/>
            </a:pPr>
            <a:endParaRPr lang="en-US" sz="2000" dirty="0">
              <a:latin typeface="Century Gothic" pitchFamily="34" charset="0"/>
            </a:endParaRPr>
          </a:p>
        </p:txBody>
      </p:sp>
      <p:pic>
        <p:nvPicPr>
          <p:cNvPr id="7" name="Picture 2" descr="D:\movies\A3\2007-09-05\POV3-SPA.jpg"/>
          <p:cNvPicPr>
            <a:picLocks noGrp="1" noChangeAspect="1" noChangeArrowheads="1"/>
          </p:cNvPicPr>
          <p:nvPr>
            <p:ph sz="quarter" idx="4294967295"/>
          </p:nvPr>
        </p:nvPicPr>
        <p:blipFill rotWithShape="1">
          <a:blip r:embed="rId3" cstate="screen">
            <a:extLst>
              <a:ext uri="{28A0092B-C50C-407E-A947-70E740481C1C}">
                <a14:useLocalDpi xmlns:a14="http://schemas.microsoft.com/office/drawing/2010/main"/>
              </a:ext>
            </a:extLst>
          </a:blip>
          <a:srcRect/>
          <a:stretch/>
        </p:blipFill>
        <p:spPr bwMode="auto">
          <a:xfrm>
            <a:off x="374274" y="1187794"/>
            <a:ext cx="6877050" cy="437038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259147823"/>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3007" y="1408180"/>
            <a:ext cx="3697357" cy="1166053"/>
          </a:xfrm>
        </p:spPr>
        <p:txBody>
          <a:bodyPr>
            <a:noAutofit/>
          </a:bodyPr>
          <a:lstStyle/>
          <a:p>
            <a:pPr marL="0" indent="0" algn="ctr">
              <a:spcBef>
                <a:spcPct val="0"/>
              </a:spcBef>
              <a:buNone/>
            </a:pPr>
            <a:r>
              <a:rPr lang="en-US" sz="36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j-ea"/>
                <a:cs typeface="Calibri" panose="020F0502020204030204" pitchFamily="34" charset="0"/>
              </a:rPr>
              <a:t>NEAMA</a:t>
            </a:r>
            <a:r>
              <a:rPr lang="en-US" sz="3200" b="1" dirty="0">
                <a:solidFill>
                  <a:srgbClr val="B08600"/>
                </a:solidFill>
                <a:latin typeface="+mj-lt"/>
                <a:ea typeface="+mj-ea"/>
                <a:cs typeface="+mj-cs"/>
              </a:rPr>
              <a:t> </a:t>
            </a:r>
            <a:r>
              <a:rPr lang="en-US" sz="36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j-ea"/>
                <a:cs typeface="Calibri" panose="020F0502020204030204" pitchFamily="34" charset="0"/>
              </a:rPr>
              <a:t>TOWN</a:t>
            </a:r>
            <a:r>
              <a:rPr lang="en-US" sz="3200" b="1" dirty="0">
                <a:solidFill>
                  <a:srgbClr val="B08600"/>
                </a:solidFill>
                <a:latin typeface="+mj-lt"/>
                <a:ea typeface="+mj-ea"/>
                <a:cs typeface="+mj-cs"/>
              </a:rPr>
              <a:t> </a:t>
            </a:r>
            <a:r>
              <a:rPr lang="en-US" sz="36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j-ea"/>
                <a:cs typeface="Calibri" panose="020F0502020204030204" pitchFamily="34" charset="0"/>
              </a:rPr>
              <a:t>Project</a:t>
            </a:r>
            <a:r>
              <a:rPr lang="en-US" sz="4400" b="1" dirty="0">
                <a:solidFill>
                  <a:srgbClr val="B08600"/>
                </a:solidFill>
                <a:latin typeface="+mj-lt"/>
                <a:ea typeface="+mj-ea"/>
                <a:cs typeface="+mj-cs"/>
              </a:rPr>
              <a:t> </a:t>
            </a:r>
          </a:p>
        </p:txBody>
      </p:sp>
      <p:pic>
        <p:nvPicPr>
          <p:cNvPr id="2" name="Picture 1"/>
          <p:cNvPicPr>
            <a:picLocks noChangeAspect="1"/>
          </p:cNvPicPr>
          <p:nvPr/>
        </p:nvPicPr>
        <p:blipFill>
          <a:blip r:embed="rId2"/>
          <a:stretch>
            <a:fillRect/>
          </a:stretch>
        </p:blipFill>
        <p:spPr>
          <a:xfrm>
            <a:off x="236967" y="-232610"/>
            <a:ext cx="2825100" cy="3985378"/>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12" name="Picture 11"/>
          <p:cNvPicPr>
            <a:picLocks noChangeAspect="1"/>
          </p:cNvPicPr>
          <p:nvPr/>
        </p:nvPicPr>
        <p:blipFill>
          <a:blip r:embed="rId3"/>
          <a:stretch>
            <a:fillRect/>
          </a:stretch>
        </p:blipFill>
        <p:spPr>
          <a:xfrm>
            <a:off x="3746399" y="-204056"/>
            <a:ext cx="2903783" cy="3928269"/>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13" name="Rectangle 12"/>
          <p:cNvSpPr/>
          <p:nvPr/>
        </p:nvSpPr>
        <p:spPr>
          <a:xfrm>
            <a:off x="5429442" y="2204901"/>
            <a:ext cx="415498" cy="369332"/>
          </a:xfrm>
          <a:prstGeom prst="rect">
            <a:avLst/>
          </a:prstGeom>
        </p:spPr>
        <p:txBody>
          <a:bodyPr wrap="none">
            <a:spAutoFit/>
          </a:bodyPr>
          <a:lstStyle/>
          <a:p>
            <a:r>
              <a:rPr lang="en-US" dirty="0">
                <a:latin typeface="Webdings" panose="05030102010509060703" pitchFamily="18" charset="2"/>
              </a:rPr>
              <a:t></a:t>
            </a:r>
            <a:endParaRPr lang="en-US" dirty="0"/>
          </a:p>
        </p:txBody>
      </p:sp>
      <p:sp>
        <p:nvSpPr>
          <p:cNvPr id="15" name="Oval 14"/>
          <p:cNvSpPr/>
          <p:nvPr/>
        </p:nvSpPr>
        <p:spPr>
          <a:xfrm>
            <a:off x="4854977" y="2389567"/>
            <a:ext cx="173663" cy="170053"/>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111722" y="2495349"/>
            <a:ext cx="1191352" cy="246221"/>
          </a:xfrm>
          <a:prstGeom prst="rect">
            <a:avLst/>
          </a:prstGeom>
        </p:spPr>
        <p:txBody>
          <a:bodyPr wrap="none">
            <a:spAutoFit/>
          </a:bodyPr>
          <a:lstStyle/>
          <a:p>
            <a:r>
              <a:rPr lang="en-US" sz="1000" b="1" i="0" u="none" strike="noStrike" baseline="0" dirty="0">
                <a:solidFill>
                  <a:schemeClr val="accent2">
                    <a:lumMod val="50000"/>
                  </a:schemeClr>
                </a:solidFill>
                <a:latin typeface="NimbusSansNovusT-Medium"/>
              </a:rPr>
              <a:t>Sharm El Sheikh</a:t>
            </a:r>
            <a:endParaRPr lang="en-US" sz="1000" b="1" dirty="0">
              <a:solidFill>
                <a:schemeClr val="accent2">
                  <a:lumMod val="50000"/>
                </a:schemeClr>
              </a:solidFill>
            </a:endParaRPr>
          </a:p>
        </p:txBody>
      </p:sp>
      <p:grpSp>
        <p:nvGrpSpPr>
          <p:cNvPr id="21" name="Group 20"/>
          <p:cNvGrpSpPr/>
          <p:nvPr/>
        </p:nvGrpSpPr>
        <p:grpSpPr>
          <a:xfrm>
            <a:off x="8317123" y="5142008"/>
            <a:ext cx="2409123" cy="1393643"/>
            <a:chOff x="8350596" y="3930725"/>
            <a:chExt cx="2409123" cy="1393643"/>
          </a:xfrm>
        </p:grpSpPr>
        <p:cxnSp>
          <p:nvCxnSpPr>
            <p:cNvPr id="22" name="Straight Connector 21"/>
            <p:cNvCxnSpPr/>
            <p:nvPr/>
          </p:nvCxnSpPr>
          <p:spPr>
            <a:xfrm>
              <a:off x="8675300" y="4300057"/>
              <a:ext cx="18288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8350596" y="4308705"/>
              <a:ext cx="2409123" cy="1015663"/>
            </a:xfrm>
            <a:prstGeom prst="rect">
              <a:avLst/>
            </a:prstGeom>
            <a:noFill/>
          </p:spPr>
          <p:txBody>
            <a:bodyPr wrap="square" rtlCol="0">
              <a:spAutoFit/>
            </a:bodyPr>
            <a:lstStyle/>
            <a:p>
              <a:pPr algn="ctr"/>
              <a:r>
                <a:rPr lang="en-US" sz="1200" b="1" spc="300" dirty="0"/>
                <a:t>REAL ESTATE DEVELOPMENT</a:t>
              </a:r>
            </a:p>
            <a:p>
              <a:pPr algn="ctr"/>
              <a:r>
                <a:rPr lang="en-US" sz="1200" b="1" spc="300" dirty="0"/>
                <a:t>AND</a:t>
              </a:r>
            </a:p>
            <a:p>
              <a:pPr algn="ctr"/>
              <a:r>
                <a:rPr lang="en-US" sz="1200" b="1" spc="300" dirty="0"/>
                <a:t>TOURISM INVESTMENTS</a:t>
              </a:r>
            </a:p>
          </p:txBody>
        </p:sp>
        <p:sp>
          <p:nvSpPr>
            <p:cNvPr id="24" name="TextBox 23"/>
            <p:cNvSpPr txBox="1"/>
            <p:nvPr/>
          </p:nvSpPr>
          <p:spPr>
            <a:xfrm>
              <a:off x="8350596" y="3930725"/>
              <a:ext cx="2387056" cy="369332"/>
            </a:xfrm>
            <a:prstGeom prst="rect">
              <a:avLst/>
            </a:prstGeom>
            <a:noFill/>
          </p:spPr>
          <p:txBody>
            <a:bodyPr wrap="square" rtlCol="0">
              <a:spAutoFit/>
            </a:bodyPr>
            <a:lstStyle/>
            <a:p>
              <a:pPr algn="ctr"/>
              <a:r>
                <a:rPr lang="en-US" b="1" dirty="0">
                  <a:solidFill>
                    <a:schemeClr val="accent4">
                      <a:lumMod val="50000"/>
                    </a:schemeClr>
                  </a:solidFill>
                </a:rPr>
                <a:t>PROMOSHARM</a:t>
              </a:r>
            </a:p>
          </p:txBody>
        </p:sp>
      </p:grpSp>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16171" y="3770930"/>
            <a:ext cx="4670452" cy="242452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075281293"/>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p:cNvSpPr txBox="1">
            <a:spLocks/>
          </p:cNvSpPr>
          <p:nvPr/>
        </p:nvSpPr>
        <p:spPr>
          <a:xfrm>
            <a:off x="8234396" y="1522264"/>
            <a:ext cx="4412307" cy="3078849"/>
          </a:xfrm>
          <a:prstGeom prst="rect">
            <a:avLst/>
          </a:prstGeom>
          <a:noFill/>
          <a:ln>
            <a:noFill/>
          </a:ln>
        </p:spPr>
        <p:txBody>
          <a:bodyPr vert="horz" lIns="91440" tIns="45720" rIns="91440" bIns="45720" rtlCol="0">
            <a:noAutofit/>
          </a:bodyPr>
          <a:lstStyle/>
          <a:p>
            <a:pPr lvl="0" algn="just">
              <a:spcAft>
                <a:spcPts val="1200"/>
              </a:spcAft>
              <a:buClr>
                <a:schemeClr val="bg1"/>
              </a:buClr>
              <a:buSzPct val="80000"/>
            </a:pPr>
            <a:r>
              <a:rPr lang="en-US" sz="36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j-ea"/>
                <a:cs typeface="Calibri" panose="020F0502020204030204" pitchFamily="34" charset="0"/>
              </a:rPr>
              <a:t>Location</a:t>
            </a:r>
            <a:endParaRPr lang="en-US" sz="2400" b="1" dirty="0">
              <a:solidFill>
                <a:srgbClr val="C00000"/>
              </a:solidFill>
              <a:latin typeface="Century Gothic" panose="020B0502020202020204" pitchFamily="34" charset="0"/>
            </a:endParaRPr>
          </a:p>
          <a:p>
            <a:pPr lvl="0" algn="just">
              <a:spcAft>
                <a:spcPts val="1200"/>
              </a:spcAft>
              <a:buClr>
                <a:schemeClr val="bg1"/>
              </a:buClr>
              <a:buSzPct val="80000"/>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j-lt"/>
              </a:rPr>
              <a:t>The project is located in Neama Bay,</a:t>
            </a:r>
          </a:p>
          <a:p>
            <a:pPr lvl="0" algn="just">
              <a:spcAft>
                <a:spcPts val="1200"/>
              </a:spcAft>
              <a:buClr>
                <a:schemeClr val="bg1"/>
              </a:buClr>
              <a:buSzPct val="80000"/>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j-lt"/>
              </a:rPr>
              <a:t>New area named Rabwat Neama,</a:t>
            </a:r>
          </a:p>
          <a:p>
            <a:pPr lvl="0" algn="just">
              <a:spcAft>
                <a:spcPts val="1200"/>
              </a:spcAft>
              <a:buClr>
                <a:schemeClr val="bg1"/>
              </a:buClr>
              <a:buSzPct val="80000"/>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j-lt"/>
              </a:rPr>
              <a:t>Sharm El Sheikh city,</a:t>
            </a:r>
          </a:p>
          <a:p>
            <a:pPr lvl="0" algn="just">
              <a:spcAft>
                <a:spcPts val="1200"/>
              </a:spcAft>
              <a:buClr>
                <a:schemeClr val="bg1"/>
              </a:buClr>
              <a:buSzPct val="80000"/>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j-lt"/>
              </a:rPr>
              <a:t>South Sinai Governorate.</a:t>
            </a:r>
          </a:p>
          <a:p>
            <a:pPr marL="457200" marR="0" lvl="0" indent="-457200" algn="just" defTabSz="457200" rtl="0" eaLnBrk="1" fontAlgn="auto" latinLnBrk="0" hangingPunct="1">
              <a:lnSpc>
                <a:spcPct val="100000"/>
              </a:lnSpc>
              <a:spcBef>
                <a:spcPts val="0"/>
              </a:spcBef>
              <a:spcAft>
                <a:spcPts val="1200"/>
              </a:spcAft>
              <a:buClr>
                <a:schemeClr val="bg1"/>
              </a:buClr>
              <a:buSzPct val="80000"/>
              <a:buFont typeface="Wingdings" panose="05000000000000000000" pitchFamily="2" charset="2"/>
              <a:buChar char="§"/>
              <a:tabLst/>
              <a:defRPr/>
            </a:pPr>
            <a:endParaRPr kumimoji="0" lang="en-US" sz="2600" i="0" u="none" strike="noStrike" kern="1200" cap="none" spc="0" normalizeH="0" baseline="0" noProof="0" dirty="0">
              <a:ln>
                <a:noFill/>
              </a:ln>
              <a:solidFill>
                <a:schemeClr val="bg1"/>
              </a:solidFill>
              <a:effectLst/>
              <a:uLnTx/>
              <a:uFillTx/>
            </a:endParaRPr>
          </a:p>
        </p:txBody>
      </p:sp>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59130" y="1020753"/>
            <a:ext cx="8519378" cy="449566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843320281"/>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44" y="110602"/>
            <a:ext cx="10515600" cy="643543"/>
          </a:xfrm>
        </p:spPr>
        <p:txBody>
          <a:bodyPr>
            <a:normAutofit/>
          </a:bodyPr>
          <a:lstStyle/>
          <a:p>
            <a:r>
              <a:rPr lang="en-US" sz="3600" b="1" dirty="0">
                <a:solidFill>
                  <a:schemeClr val="accent5">
                    <a:lumMod val="60000"/>
                    <a:lumOff val="40000"/>
                  </a:schemeClr>
                </a:solidFill>
                <a:latin typeface="Britannic Bold" panose="020B0903060703020204" pitchFamily="34" charset="0"/>
                <a:cs typeface="Calibri" panose="020F0502020204030204" pitchFamily="34" charset="0"/>
              </a:rPr>
              <a:t>Why Sharm El Sheikh City?</a:t>
            </a:r>
          </a:p>
        </p:txBody>
      </p:sp>
      <p:sp>
        <p:nvSpPr>
          <p:cNvPr id="3" name="Content Placeholder 2"/>
          <p:cNvSpPr>
            <a:spLocks noGrp="1"/>
          </p:cNvSpPr>
          <p:nvPr>
            <p:ph idx="1"/>
          </p:nvPr>
        </p:nvSpPr>
        <p:spPr>
          <a:xfrm>
            <a:off x="2768537" y="1736253"/>
            <a:ext cx="8869455" cy="3984064"/>
          </a:xfrm>
        </p:spPr>
        <p:txBody>
          <a:bodyPr>
            <a:normAutofit/>
          </a:bodyPr>
          <a:lstStyle/>
          <a:p>
            <a:pPr marL="0" indent="0" algn="just">
              <a:lnSpc>
                <a:spcPct val="110000"/>
              </a:lnSpc>
              <a:spcBef>
                <a:spcPts val="0"/>
              </a:spcBef>
              <a:spcAft>
                <a:spcPts val="1200"/>
              </a:spcAft>
              <a:buClr>
                <a:srgbClr val="B08600"/>
              </a:buClr>
              <a:buNone/>
            </a:pPr>
            <a:r>
              <a:rPr lang="en-US" sz="1800" dirty="0">
                <a:latin typeface="+mj-lt"/>
              </a:rPr>
              <a:t>One</a:t>
            </a:r>
            <a:r>
              <a:rPr lang="en-US" sz="1800" dirty="0">
                <a:latin typeface="Century Gothic" panose="020B0502020202020204" pitchFamily="34" charset="0"/>
              </a:rPr>
              <a:t> of the most attractive cities in Egypt,</a:t>
            </a:r>
          </a:p>
          <a:p>
            <a:pPr marL="0" indent="0" algn="just">
              <a:lnSpc>
                <a:spcPct val="110000"/>
              </a:lnSpc>
              <a:spcBef>
                <a:spcPts val="0"/>
              </a:spcBef>
              <a:spcAft>
                <a:spcPts val="1200"/>
              </a:spcAft>
              <a:buClr>
                <a:srgbClr val="B08600"/>
              </a:buClr>
              <a:buNone/>
            </a:pPr>
            <a:r>
              <a:rPr lang="en-US" sz="1800" dirty="0">
                <a:latin typeface="Century Gothic" panose="020B0502020202020204" pitchFamily="34" charset="0"/>
              </a:rPr>
              <a:t>Sharm lies at the southern tip of the Sinai Peninsula, One of 8 cities less pollution in the world,</a:t>
            </a:r>
          </a:p>
          <a:p>
            <a:pPr marL="0" indent="0" algn="just">
              <a:lnSpc>
                <a:spcPct val="110000"/>
              </a:lnSpc>
              <a:spcBef>
                <a:spcPts val="0"/>
              </a:spcBef>
              <a:spcAft>
                <a:spcPts val="1200"/>
              </a:spcAft>
              <a:buClr>
                <a:srgbClr val="B08600"/>
              </a:buClr>
              <a:buNone/>
            </a:pPr>
            <a:r>
              <a:rPr lang="en-US" sz="1800" dirty="0">
                <a:latin typeface="Century Gothic" panose="020B0502020202020204" pitchFamily="34" charset="0"/>
              </a:rPr>
              <a:t>The magnificent mountains with safari trips and parties,</a:t>
            </a:r>
          </a:p>
          <a:p>
            <a:pPr marL="0" indent="0" algn="just">
              <a:lnSpc>
                <a:spcPct val="110000"/>
              </a:lnSpc>
              <a:spcBef>
                <a:spcPts val="0"/>
              </a:spcBef>
              <a:spcAft>
                <a:spcPts val="1200"/>
              </a:spcAft>
              <a:buClr>
                <a:srgbClr val="B08600"/>
              </a:buClr>
              <a:buNone/>
            </a:pPr>
            <a:r>
              <a:rPr lang="en-US" sz="1800" dirty="0">
                <a:latin typeface="Century Gothic" panose="020B0502020202020204" pitchFamily="34" charset="0"/>
              </a:rPr>
              <a:t>Spectacular five star hotel resorts, amazing marine life, water sports, thrilling night life, a variety of shopping venues and world’s finest dive sites.</a:t>
            </a:r>
          </a:p>
          <a:p>
            <a:pPr marL="0" indent="0" algn="just">
              <a:lnSpc>
                <a:spcPct val="110000"/>
              </a:lnSpc>
              <a:spcBef>
                <a:spcPts val="0"/>
              </a:spcBef>
              <a:spcAft>
                <a:spcPts val="1200"/>
              </a:spcAft>
              <a:buClr>
                <a:srgbClr val="B08600"/>
              </a:buClr>
              <a:buNone/>
            </a:pPr>
            <a:r>
              <a:rPr lang="en-US" sz="1800" dirty="0" err="1">
                <a:latin typeface="Century Gothic" panose="020B0502020202020204" pitchFamily="34" charset="0"/>
              </a:rPr>
              <a:t>Ras</a:t>
            </a:r>
            <a:r>
              <a:rPr lang="en-US" sz="1800" dirty="0">
                <a:latin typeface="Century Gothic" panose="020B0502020202020204" pitchFamily="34" charset="0"/>
              </a:rPr>
              <a:t> Mohamed, a 15 minute drive from Sharm El Sheikh, was declared Egypt’s first National Park in 1983. It has hundreds of species of marine life, flora and fauna that exist nowhere else in the world. </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99135" y="4758787"/>
            <a:ext cx="2286183" cy="17362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99135" y="2756466"/>
            <a:ext cx="2256217" cy="191291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Picture 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99136" y="805440"/>
            <a:ext cx="2256217" cy="18616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699163588"/>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91781" y="1708002"/>
            <a:ext cx="7501180" cy="4717545"/>
          </a:xfrm>
        </p:spPr>
        <p:txBody>
          <a:bodyPr>
            <a:normAutofit/>
          </a:bodyPr>
          <a:lstStyle/>
          <a:p>
            <a:pPr algn="just">
              <a:lnSpc>
                <a:spcPct val="120000"/>
              </a:lnSpc>
              <a:spcBef>
                <a:spcPts val="0"/>
              </a:spcBef>
              <a:spcAft>
                <a:spcPts val="1200"/>
              </a:spcAft>
              <a:buClr>
                <a:srgbClr val="B08600"/>
              </a:buClr>
              <a:buFont typeface="Wingdings" panose="05000000000000000000" pitchFamily="2" charset="2"/>
              <a:buChar char="§"/>
            </a:pPr>
            <a:r>
              <a:rPr lang="en-US" sz="1800" dirty="0">
                <a:latin typeface="Century Gothic" panose="020B0502020202020204" pitchFamily="34" charset="0"/>
              </a:rPr>
              <a:t>Neama Town’s location is elevated </a:t>
            </a:r>
            <a:r>
              <a:rPr lang="en-US" sz="1800" b="1" dirty="0">
                <a:solidFill>
                  <a:schemeClr val="accent6">
                    <a:lumMod val="60000"/>
                    <a:lumOff val="40000"/>
                  </a:schemeClr>
                </a:solidFill>
                <a:latin typeface="Century Gothic" panose="020B0502020202020204" pitchFamily="34" charset="0"/>
              </a:rPr>
              <a:t>100 meters above sea level</a:t>
            </a:r>
            <a:r>
              <a:rPr lang="en-US" sz="1800" dirty="0">
                <a:latin typeface="Century Gothic" panose="020B0502020202020204" pitchFamily="34" charset="0"/>
              </a:rPr>
              <a:t>, with a spectacular background of southern Sinai’s mountains. </a:t>
            </a:r>
          </a:p>
          <a:p>
            <a:pPr algn="just">
              <a:lnSpc>
                <a:spcPct val="120000"/>
              </a:lnSpc>
              <a:spcBef>
                <a:spcPts val="0"/>
              </a:spcBef>
              <a:spcAft>
                <a:spcPts val="1200"/>
              </a:spcAft>
              <a:buClr>
                <a:srgbClr val="B08600"/>
              </a:buClr>
              <a:buFont typeface="Wingdings" panose="05000000000000000000" pitchFamily="2" charset="2"/>
              <a:buChar char="§"/>
            </a:pPr>
            <a:r>
              <a:rPr lang="en-US" sz="1800" dirty="0">
                <a:latin typeface="Century Gothic" panose="020B0502020202020204" pitchFamily="34" charset="0"/>
              </a:rPr>
              <a:t>The project is only a </a:t>
            </a:r>
            <a:r>
              <a:rPr lang="en-US" sz="1800" b="1" dirty="0">
                <a:solidFill>
                  <a:schemeClr val="accent6">
                    <a:lumMod val="60000"/>
                    <a:lumOff val="40000"/>
                  </a:schemeClr>
                </a:solidFill>
                <a:latin typeface="Century Gothic" panose="020B0502020202020204" pitchFamily="34" charset="0"/>
              </a:rPr>
              <a:t>15 minute walk awa</a:t>
            </a:r>
            <a:r>
              <a:rPr lang="en-US" sz="1800" dirty="0">
                <a:solidFill>
                  <a:schemeClr val="accent6">
                    <a:lumMod val="60000"/>
                    <a:lumOff val="40000"/>
                  </a:schemeClr>
                </a:solidFill>
                <a:latin typeface="Century Gothic" panose="020B0502020202020204" pitchFamily="34" charset="0"/>
              </a:rPr>
              <a:t>y</a:t>
            </a:r>
            <a:r>
              <a:rPr lang="en-US" sz="1800" b="1" dirty="0">
                <a:solidFill>
                  <a:schemeClr val="accent6">
                    <a:lumMod val="60000"/>
                    <a:lumOff val="40000"/>
                  </a:schemeClr>
                </a:solidFill>
                <a:latin typeface="Century Gothic" panose="020B0502020202020204" pitchFamily="34" charset="0"/>
              </a:rPr>
              <a:t> from the famous Neama Promenade</a:t>
            </a:r>
            <a:r>
              <a:rPr lang="en-US" sz="1800" dirty="0">
                <a:latin typeface="Century Gothic" panose="020B0502020202020204" pitchFamily="34" charset="0"/>
              </a:rPr>
              <a:t>, and a 7 minute drive from Sharm El Sheikh International Airport.</a:t>
            </a:r>
          </a:p>
          <a:p>
            <a:pPr algn="just">
              <a:lnSpc>
                <a:spcPct val="120000"/>
              </a:lnSpc>
              <a:spcBef>
                <a:spcPts val="0"/>
              </a:spcBef>
              <a:spcAft>
                <a:spcPts val="1200"/>
              </a:spcAft>
              <a:buClr>
                <a:srgbClr val="B08600"/>
              </a:buClr>
              <a:buFont typeface="Wingdings" panose="05000000000000000000" pitchFamily="2" charset="2"/>
              <a:buChar char="§"/>
            </a:pPr>
            <a:r>
              <a:rPr lang="en-US" sz="1800" dirty="0">
                <a:latin typeface="Century Gothic" panose="020B0502020202020204" pitchFamily="34" charset="0"/>
              </a:rPr>
              <a:t>Neama Town offers the latest integrated real estate development project, incorporating top quality design landscape, highest level of service, professional state of the art techniques offering residential, commercial areas as well as a fully integrated residential area including studios, one and two bedrooms apartments and duplexes.</a:t>
            </a:r>
          </a:p>
          <a:p>
            <a:endParaRPr lang="en-US" dirty="0"/>
          </a:p>
        </p:txBody>
      </p:sp>
      <p:sp>
        <p:nvSpPr>
          <p:cNvPr id="4" name="Title 1"/>
          <p:cNvSpPr txBox="1">
            <a:spLocks/>
          </p:cNvSpPr>
          <p:nvPr/>
        </p:nvSpPr>
        <p:spPr>
          <a:xfrm>
            <a:off x="4095131" y="148465"/>
            <a:ext cx="3708954"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7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cs typeface="Calibri" panose="020F0502020204030204" pitchFamily="34" charset="0"/>
              </a:rPr>
              <a:t>PROJECT</a:t>
            </a:r>
            <a:r>
              <a:rPr lang="en-US" sz="4000" b="1" dirty="0">
                <a:solidFill>
                  <a:srgbClr val="B08600"/>
                </a:solidFill>
              </a:rPr>
              <a:t> </a:t>
            </a:r>
            <a:r>
              <a:rPr lang="en-US" sz="37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cs typeface="Calibri" panose="020F0502020204030204" pitchFamily="34" charset="0"/>
              </a:rPr>
              <a:t>DESCRIPTION</a:t>
            </a:r>
          </a:p>
        </p:txBody>
      </p:sp>
      <p:pic>
        <p:nvPicPr>
          <p:cNvPr id="5" name="Picture 2" descr="D:\INGY AMIRA SHARM\samer pix\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37466" y="1947286"/>
            <a:ext cx="4359114" cy="22975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528594061"/>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20165" y="778928"/>
            <a:ext cx="5883549" cy="243661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3" name="Content Placeholder 2"/>
          <p:cNvSpPr>
            <a:spLocks noGrp="1"/>
          </p:cNvSpPr>
          <p:nvPr>
            <p:ph sz="quarter" idx="4294967295"/>
          </p:nvPr>
        </p:nvSpPr>
        <p:spPr>
          <a:xfrm>
            <a:off x="79716" y="1412973"/>
            <a:ext cx="4591050" cy="4100512"/>
          </a:xfrm>
          <a:prstGeom prst="rect">
            <a:avLst/>
          </a:prstGeom>
          <a:noFill/>
        </p:spPr>
        <p:txBody>
          <a:bodyPr>
            <a:noAutofit/>
          </a:bodyPr>
          <a:lstStyle/>
          <a:p>
            <a:pPr algn="just">
              <a:lnSpc>
                <a:spcPct val="110000"/>
              </a:lnSpc>
              <a:spcBef>
                <a:spcPts val="0"/>
              </a:spcBef>
              <a:spcAft>
                <a:spcPts val="1200"/>
              </a:spcAft>
              <a:buClr>
                <a:srgbClr val="B08600"/>
              </a:buClr>
              <a:buFont typeface="Wingdings" panose="05000000000000000000" pitchFamily="2" charset="2"/>
              <a:buChar char="§"/>
            </a:pPr>
            <a:r>
              <a:rPr lang="en-US" sz="1800" dirty="0">
                <a:latin typeface="Century Gothic" panose="020B0502020202020204" pitchFamily="34" charset="0"/>
              </a:rPr>
              <a:t>The area of land 85 thousand square meters </a:t>
            </a:r>
          </a:p>
          <a:p>
            <a:pPr algn="just">
              <a:lnSpc>
                <a:spcPct val="110000"/>
              </a:lnSpc>
              <a:spcBef>
                <a:spcPts val="0"/>
              </a:spcBef>
              <a:spcAft>
                <a:spcPts val="1200"/>
              </a:spcAft>
              <a:buClr>
                <a:srgbClr val="B08600"/>
              </a:buClr>
              <a:buFont typeface="Wingdings" panose="05000000000000000000" pitchFamily="2" charset="2"/>
              <a:buChar char="§"/>
            </a:pPr>
            <a:r>
              <a:rPr lang="en-US" sz="1800" dirty="0">
                <a:latin typeface="Century Gothic" panose="020B0502020202020204" pitchFamily="34" charset="0"/>
              </a:rPr>
              <a:t>Built Up area = 20% = 14,000 square meter, Phase one represents approximately 50% of the land area is already constructed. </a:t>
            </a:r>
          </a:p>
          <a:p>
            <a:pPr algn="just">
              <a:lnSpc>
                <a:spcPct val="110000"/>
              </a:lnSpc>
              <a:spcBef>
                <a:spcPts val="0"/>
              </a:spcBef>
              <a:spcAft>
                <a:spcPts val="1200"/>
              </a:spcAft>
              <a:buClr>
                <a:srgbClr val="B08600"/>
              </a:buClr>
              <a:buFont typeface="Wingdings" panose="05000000000000000000" pitchFamily="2" charset="2"/>
              <a:buChar char="§"/>
            </a:pPr>
            <a:r>
              <a:rPr lang="en-US" sz="1800" dirty="0">
                <a:latin typeface="Century Gothic" panose="020B0502020202020204" pitchFamily="34" charset="0"/>
              </a:rPr>
              <a:t>Phase two is under preparation. </a:t>
            </a:r>
          </a:p>
          <a:p>
            <a:pPr algn="just">
              <a:lnSpc>
                <a:spcPct val="110000"/>
              </a:lnSpc>
              <a:spcBef>
                <a:spcPts val="0"/>
              </a:spcBef>
              <a:spcAft>
                <a:spcPts val="1200"/>
              </a:spcAft>
              <a:buClr>
                <a:srgbClr val="B08600"/>
              </a:buClr>
              <a:buFont typeface="Wingdings" panose="05000000000000000000" pitchFamily="2" charset="2"/>
              <a:buChar char="§"/>
            </a:pPr>
            <a:r>
              <a:rPr lang="en-US" sz="1800" dirty="0">
                <a:latin typeface="Century Gothic" panose="020B0502020202020204" pitchFamily="34" charset="0"/>
              </a:rPr>
              <a:t>80% of the total area consists of Lakes, greenery, leisure, Sports and entertainment facilities.  </a:t>
            </a:r>
          </a:p>
          <a:p>
            <a:pPr algn="just">
              <a:lnSpc>
                <a:spcPct val="110000"/>
              </a:lnSpc>
              <a:spcBef>
                <a:spcPts val="0"/>
              </a:spcBef>
              <a:spcAft>
                <a:spcPts val="1200"/>
              </a:spcAft>
              <a:buClr>
                <a:srgbClr val="B08600"/>
              </a:buClr>
              <a:buFont typeface="Wingdings" panose="05000000000000000000" pitchFamily="2" charset="2"/>
              <a:buChar char="§"/>
            </a:pPr>
            <a:r>
              <a:rPr lang="en-US" sz="1800" dirty="0">
                <a:latin typeface="Century Gothic" panose="020B0502020202020204" pitchFamily="34" charset="0"/>
              </a:rPr>
              <a:t>Delivery Date: Starting of DEC 2019.</a:t>
            </a:r>
          </a:p>
        </p:txBody>
      </p:sp>
      <p:sp>
        <p:nvSpPr>
          <p:cNvPr id="2" name="Rectangle 1"/>
          <p:cNvSpPr/>
          <p:nvPr/>
        </p:nvSpPr>
        <p:spPr>
          <a:xfrm>
            <a:off x="282028" y="365970"/>
            <a:ext cx="4810336" cy="535531"/>
          </a:xfrm>
          <a:prstGeom prst="rect">
            <a:avLst/>
          </a:prstGeom>
        </p:spPr>
        <p:txBody>
          <a:bodyPr wrap="square">
            <a:spAutoFit/>
          </a:bodyPr>
          <a:lstStyle/>
          <a:p>
            <a:pPr>
              <a:lnSpc>
                <a:spcPct val="80000"/>
              </a:lnSpc>
              <a:spcBef>
                <a:spcPct val="0"/>
              </a:spcBef>
            </a:pPr>
            <a:r>
              <a:rPr lang="en-US" sz="36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j-ea"/>
                <a:cs typeface="Calibri" panose="020F0502020204030204" pitchFamily="34" charset="0"/>
              </a:rPr>
              <a:t>MASTER PLAN</a:t>
            </a:r>
          </a:p>
        </p:txBody>
      </p:sp>
      <p:cxnSp>
        <p:nvCxnSpPr>
          <p:cNvPr id="11" name="Straight Connector 10"/>
          <p:cNvCxnSpPr/>
          <p:nvPr/>
        </p:nvCxnSpPr>
        <p:spPr>
          <a:xfrm>
            <a:off x="4764561" y="210820"/>
            <a:ext cx="0" cy="6583680"/>
          </a:xfrm>
          <a:prstGeom prst="line">
            <a:avLst/>
          </a:prstGeom>
        </p:spPr>
        <p:style>
          <a:lnRef idx="3">
            <a:schemeClr val="dk1"/>
          </a:lnRef>
          <a:fillRef idx="0">
            <a:schemeClr val="dk1"/>
          </a:fillRef>
          <a:effectRef idx="2">
            <a:schemeClr val="dk1"/>
          </a:effectRef>
          <a:fontRef idx="minor">
            <a:schemeClr val="tx1"/>
          </a:fontRef>
        </p:style>
      </p:cxnSp>
      <p:sp>
        <p:nvSpPr>
          <p:cNvPr id="13" name="Rectangle 12"/>
          <p:cNvSpPr/>
          <p:nvPr/>
        </p:nvSpPr>
        <p:spPr>
          <a:xfrm>
            <a:off x="4867411" y="3854877"/>
            <a:ext cx="6643165" cy="535531"/>
          </a:xfrm>
          <a:prstGeom prst="rect">
            <a:avLst/>
          </a:prstGeom>
        </p:spPr>
        <p:txBody>
          <a:bodyPr wrap="none">
            <a:spAutoFit/>
          </a:bodyPr>
          <a:lstStyle/>
          <a:p>
            <a:pPr>
              <a:lnSpc>
                <a:spcPct val="80000"/>
              </a:lnSpc>
              <a:spcBef>
                <a:spcPct val="0"/>
              </a:spcBef>
            </a:pPr>
            <a:r>
              <a:rPr lang="en-US" sz="36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j-ea"/>
                <a:cs typeface="Calibri" panose="020F0502020204030204" pitchFamily="34" charset="0"/>
              </a:rPr>
              <a:t>Various Stages of Buildings</a:t>
            </a:r>
          </a:p>
        </p:txBody>
      </p:sp>
      <p:sp>
        <p:nvSpPr>
          <p:cNvPr id="14" name="Rectangle 13"/>
          <p:cNvSpPr/>
          <p:nvPr/>
        </p:nvSpPr>
        <p:spPr>
          <a:xfrm>
            <a:off x="5157853" y="4567430"/>
            <a:ext cx="6531380" cy="2074414"/>
          </a:xfrm>
          <a:prstGeom prst="rect">
            <a:avLst/>
          </a:prstGeom>
        </p:spPr>
        <p:txBody>
          <a:bodyPr wrap="square">
            <a:spAutoFit/>
          </a:bodyPr>
          <a:lstStyle/>
          <a:p>
            <a:pPr marL="228600" indent="-228600" algn="just">
              <a:lnSpc>
                <a:spcPct val="110000"/>
              </a:lnSpc>
              <a:spcAft>
                <a:spcPts val="1200"/>
              </a:spcAft>
              <a:buClr>
                <a:srgbClr val="B08600"/>
              </a:buClr>
              <a:buSzPct val="80000"/>
              <a:buFont typeface="Wingdings" panose="05000000000000000000" pitchFamily="2" charset="2"/>
              <a:buChar char="§"/>
            </a:pPr>
            <a:r>
              <a:rPr lang="en-US" dirty="0">
                <a:latin typeface="Century Gothic" panose="020B0502020202020204" pitchFamily="34" charset="0"/>
              </a:rPr>
              <a:t>Touristic, residential, hotel, leisure, entertainment and night life. </a:t>
            </a:r>
          </a:p>
          <a:p>
            <a:pPr marL="228600" indent="-228600" algn="just">
              <a:lnSpc>
                <a:spcPct val="110000"/>
              </a:lnSpc>
              <a:spcAft>
                <a:spcPts val="1200"/>
              </a:spcAft>
              <a:buClr>
                <a:srgbClr val="B08600"/>
              </a:buClr>
              <a:buSzPct val="80000"/>
              <a:buFont typeface="Wingdings" panose="05000000000000000000" pitchFamily="2" charset="2"/>
              <a:buChar char="§"/>
            </a:pPr>
            <a:r>
              <a:rPr lang="en-US" dirty="0">
                <a:latin typeface="Century Gothic" panose="020B0502020202020204" pitchFamily="34" charset="0"/>
              </a:rPr>
              <a:t>Offers a unique hotel apartment, development with landscaped pools, boardwalk, grand pool areas, health club, playgrounds, beach access and visitors amenities. </a:t>
            </a:r>
          </a:p>
        </p:txBody>
      </p:sp>
      <p:sp>
        <p:nvSpPr>
          <p:cNvPr id="6" name="Rounded Rectangular Callout 5"/>
          <p:cNvSpPr/>
          <p:nvPr/>
        </p:nvSpPr>
        <p:spPr>
          <a:xfrm>
            <a:off x="6327952" y="360378"/>
            <a:ext cx="1696212" cy="612648"/>
          </a:xfrm>
          <a:prstGeom prst="wedgeRoundRectCallout">
            <a:avLst>
              <a:gd name="adj1" fmla="val -3754"/>
              <a:gd name="adj2" fmla="val 140034"/>
              <a:gd name="adj3" fmla="val 16667"/>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La Residencia</a:t>
            </a:r>
          </a:p>
        </p:txBody>
      </p:sp>
      <p:sp>
        <p:nvSpPr>
          <p:cNvPr id="7" name="Rounded Rectangular Callout 6"/>
          <p:cNvSpPr/>
          <p:nvPr/>
        </p:nvSpPr>
        <p:spPr>
          <a:xfrm>
            <a:off x="9301650" y="288853"/>
            <a:ext cx="1422077" cy="612648"/>
          </a:xfrm>
          <a:prstGeom prst="wedgeRoundRectCallout">
            <a:avLst>
              <a:gd name="adj1" fmla="val -56956"/>
              <a:gd name="adj2" fmla="val 192371"/>
              <a:gd name="adj3" fmla="val 16667"/>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Neama Town</a:t>
            </a:r>
          </a:p>
        </p:txBody>
      </p:sp>
    </p:spTree>
    <p:extLst>
      <p:ext uri="{BB962C8B-B14F-4D97-AF65-F5344CB8AC3E}">
        <p14:creationId xmlns:p14="http://schemas.microsoft.com/office/powerpoint/2010/main" val="2708537913"/>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1570" y="2498790"/>
            <a:ext cx="9930809" cy="3763787"/>
          </a:xfrm>
        </p:spPr>
        <p:txBody>
          <a:bodyPr>
            <a:normAutofit fontScale="25000" lnSpcReduction="20000"/>
          </a:bodyPr>
          <a:lstStyle/>
          <a:p>
            <a:pPr algn="just">
              <a:lnSpc>
                <a:spcPct val="120000"/>
              </a:lnSpc>
              <a:spcBef>
                <a:spcPts val="0"/>
              </a:spcBef>
              <a:spcAft>
                <a:spcPts val="1200"/>
              </a:spcAft>
              <a:buClr>
                <a:srgbClr val="B08600"/>
              </a:buClr>
              <a:buFont typeface="Wingdings" panose="05000000000000000000" pitchFamily="2" charset="2"/>
              <a:buChar char="§"/>
            </a:pPr>
            <a:r>
              <a:rPr lang="en-US" sz="7200" dirty="0">
                <a:latin typeface="Century Gothic" panose="020B0502020202020204" pitchFamily="34" charset="0"/>
              </a:rPr>
              <a:t>Designer: Creative Kingdom,</a:t>
            </a:r>
          </a:p>
          <a:p>
            <a:pPr algn="just">
              <a:lnSpc>
                <a:spcPct val="120000"/>
              </a:lnSpc>
              <a:spcBef>
                <a:spcPts val="0"/>
              </a:spcBef>
              <a:spcAft>
                <a:spcPts val="1200"/>
              </a:spcAft>
              <a:buClr>
                <a:srgbClr val="B08600"/>
              </a:buClr>
              <a:buFont typeface="Wingdings" panose="05000000000000000000" pitchFamily="2" charset="2"/>
              <a:buChar char="§"/>
            </a:pPr>
            <a:r>
              <a:rPr lang="en-US" sz="7200" dirty="0">
                <a:latin typeface="Century Gothic" panose="020B0502020202020204" pitchFamily="34" charset="0"/>
              </a:rPr>
              <a:t>Experience: creators of </a:t>
            </a:r>
            <a:r>
              <a:rPr lang="en-US" sz="7200" dirty="0" err="1">
                <a:latin typeface="Century Gothic" panose="020B0502020202020204" pitchFamily="34" charset="0"/>
              </a:rPr>
              <a:t>Madinet</a:t>
            </a:r>
            <a:r>
              <a:rPr lang="en-US" sz="7200" dirty="0">
                <a:latin typeface="Century Gothic" panose="020B0502020202020204" pitchFamily="34" charset="0"/>
              </a:rPr>
              <a:t> </a:t>
            </a:r>
            <a:r>
              <a:rPr lang="en-US" sz="7200" dirty="0" err="1">
                <a:latin typeface="Century Gothic" panose="020B0502020202020204" pitchFamily="34" charset="0"/>
              </a:rPr>
              <a:t>Jumeirah</a:t>
            </a:r>
            <a:r>
              <a:rPr lang="en-US" sz="7200" dirty="0">
                <a:latin typeface="Century Gothic" panose="020B0502020202020204" pitchFamily="34" charset="0"/>
              </a:rPr>
              <a:t>, The Palm, and Century City, (Sun City) combines the excitement of Neama Bay with the serenity of your own home. </a:t>
            </a:r>
          </a:p>
          <a:p>
            <a:pPr algn="just">
              <a:lnSpc>
                <a:spcPct val="120000"/>
              </a:lnSpc>
              <a:spcBef>
                <a:spcPts val="0"/>
              </a:spcBef>
              <a:spcAft>
                <a:spcPts val="1200"/>
              </a:spcAft>
              <a:buClr>
                <a:srgbClr val="B08600"/>
              </a:buClr>
              <a:buFont typeface="Wingdings" panose="05000000000000000000" pitchFamily="2" charset="2"/>
              <a:buChar char="§"/>
            </a:pPr>
            <a:r>
              <a:rPr lang="en-US" sz="7200" dirty="0">
                <a:latin typeface="Century Gothic" panose="020B0502020202020204" pitchFamily="34" charset="0"/>
              </a:rPr>
              <a:t>Their specialty: setting the mood, creating unique destinations and experiences. Previous landmark projects include The Palm and The World Islands in Dubai, Table Bay Hotel on the famous V &amp; A Waterfront in </a:t>
            </a:r>
            <a:r>
              <a:rPr lang="en-US" sz="7200" dirty="0" err="1">
                <a:latin typeface="Century Gothic" panose="020B0502020202020204" pitchFamily="34" charset="0"/>
              </a:rPr>
              <a:t>Capetown</a:t>
            </a:r>
            <a:r>
              <a:rPr lang="en-US" sz="7200" dirty="0">
                <a:latin typeface="Century Gothic" panose="020B0502020202020204" pitchFamily="34" charset="0"/>
              </a:rPr>
              <a:t>, South Africa, master-planning </a:t>
            </a:r>
            <a:r>
              <a:rPr lang="en-US" sz="7200" dirty="0" err="1">
                <a:latin typeface="Century Gothic" panose="020B0502020202020204" pitchFamily="34" charset="0"/>
              </a:rPr>
              <a:t>Marassi</a:t>
            </a:r>
            <a:r>
              <a:rPr lang="en-US" sz="7200" dirty="0">
                <a:latin typeface="Century Gothic" panose="020B0502020202020204" pitchFamily="34" charset="0"/>
              </a:rPr>
              <a:t> and </a:t>
            </a:r>
            <a:r>
              <a:rPr lang="en-US" sz="7200" dirty="0" err="1">
                <a:latin typeface="Century Gothic" panose="020B0502020202020204" pitchFamily="34" charset="0"/>
              </a:rPr>
              <a:t>Gamsha</a:t>
            </a:r>
            <a:r>
              <a:rPr lang="en-US" sz="7200" dirty="0">
                <a:latin typeface="Century Gothic" panose="020B0502020202020204" pitchFamily="34" charset="0"/>
              </a:rPr>
              <a:t> Bay, the first entries into the Egyptian real estate market by UAE’s major developers, EMAAR and DAMAC, respectively. </a:t>
            </a:r>
          </a:p>
          <a:p>
            <a:pPr algn="just">
              <a:lnSpc>
                <a:spcPct val="120000"/>
              </a:lnSpc>
              <a:spcBef>
                <a:spcPts val="0"/>
              </a:spcBef>
              <a:spcAft>
                <a:spcPts val="1200"/>
              </a:spcAft>
              <a:buClr>
                <a:srgbClr val="B08600"/>
              </a:buClr>
              <a:buFont typeface="Wingdings" panose="05000000000000000000" pitchFamily="2" charset="2"/>
              <a:buChar char="§"/>
            </a:pPr>
            <a:r>
              <a:rPr lang="en-US" sz="7200" dirty="0">
                <a:latin typeface="Century Gothic" panose="020B0502020202020204" pitchFamily="34" charset="0"/>
              </a:rPr>
              <a:t>Project Design: Set against the mountains backdrop, in lush greenery and waterscapes, the project offers numerous choices of hotel rooms, shopping venues and five star accommodations. </a:t>
            </a:r>
          </a:p>
          <a:p>
            <a:endParaRPr lang="en-US" dirty="0"/>
          </a:p>
        </p:txBody>
      </p:sp>
      <p:sp>
        <p:nvSpPr>
          <p:cNvPr id="4" name="Title 1"/>
          <p:cNvSpPr txBox="1">
            <a:spLocks/>
          </p:cNvSpPr>
          <p:nvPr/>
        </p:nvSpPr>
        <p:spPr>
          <a:xfrm>
            <a:off x="200023" y="575977"/>
            <a:ext cx="5615985"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en-US" sz="36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cs typeface="Calibri" panose="020F0502020204030204" pitchFamily="34" charset="0"/>
              </a:rPr>
              <a:t>Project Designer</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74416" y="0"/>
            <a:ext cx="6308511" cy="2974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1411042"/>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5744" y="0"/>
            <a:ext cx="9700512" cy="6858000"/>
          </a:xfrm>
          <a:prstGeom prst="rect">
            <a:avLst/>
          </a:prstGeom>
        </p:spPr>
      </p:pic>
    </p:spTree>
    <p:extLst>
      <p:ext uri="{BB962C8B-B14F-4D97-AF65-F5344CB8AC3E}">
        <p14:creationId xmlns:p14="http://schemas.microsoft.com/office/powerpoint/2010/main" val="414661641"/>
      </p:ext>
    </p:extLst>
  </p:cSld>
  <p:clrMapOvr>
    <a:masterClrMapping/>
  </p:clrMapOvr>
  <mc:AlternateContent xmlns:mc="http://schemas.openxmlformats.org/markup-compatibility/2006" xmlns:p14="http://schemas.microsoft.com/office/powerpoint/2010/main">
    <mc:Choice Requires="p14">
      <p:transition p14:dur="250">
        <p:push dir="u"/>
        <p:sndAc>
          <p:stSnd>
            <p:snd r:embed="rId2" name="applause.wav"/>
          </p:stSnd>
        </p:sndAc>
      </p:transition>
    </mc:Choice>
    <mc:Fallback xmlns="">
      <p:transition>
        <p:push dir="u"/>
        <p:sndAc>
          <p:stSnd>
            <p:snd r:embed="rId4" name="applause.wav"/>
          </p:stSnd>
        </p:sndAc>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2993" y="0"/>
            <a:ext cx="9066013" cy="6858000"/>
          </a:xfrm>
          <a:prstGeom prst="rect">
            <a:avLst/>
          </a:prstGeom>
        </p:spPr>
      </p:pic>
    </p:spTree>
    <p:extLst>
      <p:ext uri="{BB962C8B-B14F-4D97-AF65-F5344CB8AC3E}">
        <p14:creationId xmlns:p14="http://schemas.microsoft.com/office/powerpoint/2010/main" val="2962970352"/>
      </p:ext>
    </p:extLst>
  </p:cSld>
  <p:clrMapOvr>
    <a:masterClrMapping/>
  </p:clrMapOvr>
  <mc:AlternateContent xmlns:mc="http://schemas.openxmlformats.org/markup-compatibility/2006" xmlns:p14="http://schemas.microsoft.com/office/powerpoint/2010/main">
    <mc:Choice Requires="p14">
      <p:transition p14:dur="250">
        <p:push dir="u"/>
        <p:sndAc>
          <p:stSnd>
            <p:snd r:embed="rId2" name="applause.wav"/>
          </p:stSnd>
        </p:sndAc>
      </p:transition>
    </mc:Choice>
    <mc:Fallback xmlns="">
      <p:transition>
        <p:push dir="u"/>
        <p:sndAc>
          <p:stSnd>
            <p:snd r:embed="rId4" name="applause.wav"/>
          </p:stSnd>
        </p:sndAc>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095130" y="195966"/>
            <a:ext cx="5615985"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en-US" sz="36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cs typeface="Calibri" panose="020F0502020204030204" pitchFamily="34" charset="0"/>
              </a:rPr>
              <a:t>Design Awards</a:t>
            </a:r>
          </a:p>
        </p:txBody>
      </p:sp>
      <p:pic>
        <p:nvPicPr>
          <p:cNvPr id="10" name="Picture 3" descr="E:\Promo sharm\logo\best development.jpg"/>
          <p:cNvPicPr>
            <a:picLocks noGrp="1" noChangeAspect="1" noChangeArrowheads="1"/>
          </p:cNvPicPr>
          <p:nvPr>
            <p:ph idx="1"/>
          </p:nvPr>
        </p:nvPicPr>
        <p:blipFill rotWithShape="1">
          <a:blip r:embed="rId3" cstate="screen">
            <a:extLst>
              <a:ext uri="{BEBA8EAE-BF5A-486C-A8C5-ECC9F3942E4B}">
                <a14:imgProps xmlns:a14="http://schemas.microsoft.com/office/drawing/2010/main">
                  <a14:imgLayer r:embed="rId4">
                    <a14:imgEffect>
                      <a14:backgroundRemoval t="2765" b="99631" l="29309" r="62857"/>
                    </a14:imgEffect>
                  </a14:imgLayer>
                </a14:imgProps>
              </a:ext>
              <a:ext uri="{28A0092B-C50C-407E-A947-70E740481C1C}">
                <a14:useLocalDpi xmlns:a14="http://schemas.microsoft.com/office/drawing/2010/main"/>
              </a:ext>
            </a:extLst>
          </a:blip>
          <a:srcRect l="38616" t="3331" r="39607"/>
          <a:stretch/>
        </p:blipFill>
        <p:spPr bwMode="auto">
          <a:xfrm>
            <a:off x="1810282" y="1908808"/>
            <a:ext cx="1166802" cy="4949192"/>
          </a:xfrm>
          <a:prstGeom prst="rect">
            <a:avLst/>
          </a:prstGeom>
          <a:noFill/>
        </p:spPr>
      </p:pic>
      <p:pic>
        <p:nvPicPr>
          <p:cNvPr id="11" name="Picture 2" descr="E:\Promo sharm\logo\best property.jpg"/>
          <p:cNvPicPr>
            <a:picLocks noChangeArrowheads="1"/>
          </p:cNvPicPr>
          <p:nvPr/>
        </p:nvPicPr>
        <p:blipFill rotWithShape="1">
          <a:blip r:embed="rId5" cstate="screen">
            <a:extLst>
              <a:ext uri="{BEBA8EAE-BF5A-486C-A8C5-ECC9F3942E4B}">
                <a14:imgProps xmlns:a14="http://schemas.microsoft.com/office/drawing/2010/main">
                  <a14:imgLayer r:embed="rId6">
                    <a14:imgEffect>
                      <a14:backgroundRemoval t="2212" b="100000" l="30323" r="64516"/>
                    </a14:imgEffect>
                  </a14:imgLayer>
                </a14:imgProps>
              </a:ext>
              <a:ext uri="{28A0092B-C50C-407E-A947-70E740481C1C}">
                <a14:useLocalDpi xmlns:a14="http://schemas.microsoft.com/office/drawing/2010/main"/>
              </a:ext>
            </a:extLst>
          </a:blip>
          <a:srcRect l="37595" t="2913" r="38184"/>
          <a:stretch/>
        </p:blipFill>
        <p:spPr bwMode="auto">
          <a:xfrm>
            <a:off x="8535556" y="1908808"/>
            <a:ext cx="1170432" cy="4946904"/>
          </a:xfrm>
          <a:prstGeom prst="rect">
            <a:avLst/>
          </a:prstGeom>
          <a:noFill/>
        </p:spPr>
      </p:pic>
      <p:pic>
        <p:nvPicPr>
          <p:cNvPr id="2" name="Picture 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93430" y="3052917"/>
            <a:ext cx="2925779" cy="186330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773345922"/>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00023" y="575977"/>
            <a:ext cx="6583549"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en-US" sz="5500" b="1" spc="300" dirty="0">
                <a:solidFill>
                  <a:srgbClr val="B08600"/>
                </a:solidFill>
              </a:rPr>
              <a:t> </a:t>
            </a:r>
            <a:r>
              <a:rPr lang="en-US" sz="36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cs typeface="Calibri" panose="020F0502020204030204" pitchFamily="34" charset="0"/>
              </a:rPr>
              <a:t>La Residencia  - Phase one</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97712" y="2057474"/>
            <a:ext cx="1803989" cy="1525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2101702" y="2143490"/>
            <a:ext cx="4267200" cy="1477328"/>
          </a:xfrm>
          <a:prstGeom prst="rect">
            <a:avLst/>
          </a:prstGeom>
        </p:spPr>
        <p:txBody>
          <a:bodyPr wrap="square">
            <a:spAutoFit/>
          </a:bodyPr>
          <a:lstStyle/>
          <a:p>
            <a:pPr>
              <a:buClr>
                <a:srgbClr val="B08600"/>
              </a:buClr>
            </a:pPr>
            <a:r>
              <a:rPr lang="en-US" sz="1600" b="1" dirty="0">
                <a:latin typeface="Century Gothic" pitchFamily="34" charset="0"/>
              </a:rPr>
              <a:t>     </a:t>
            </a: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5 Buildings</a:t>
            </a:r>
          </a:p>
          <a:p>
            <a:pPr marL="285750" indent="-285750">
              <a:buClr>
                <a:srgbClr val="B08600"/>
              </a:buClr>
              <a:buFont typeface="Wingdings" panose="05000000000000000000" pitchFamily="2" charset="2"/>
              <a:buChar char="§"/>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83 Apartments</a:t>
            </a:r>
          </a:p>
          <a:p>
            <a:pPr marL="285750" indent="-285750">
              <a:buClr>
                <a:srgbClr val="B08600"/>
              </a:buClr>
              <a:buFont typeface="Wingdings" panose="05000000000000000000" pitchFamily="2" charset="2"/>
              <a:buChar char="§"/>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1 bedroom and 2 bedroom apartment</a:t>
            </a:r>
          </a:p>
          <a:p>
            <a:pPr marL="285750" indent="-285750">
              <a:buClr>
                <a:srgbClr val="B08600"/>
              </a:buClr>
              <a:buFont typeface="Wingdings" panose="05000000000000000000" pitchFamily="2" charset="2"/>
              <a:buChar char="§"/>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Studio , duplex</a:t>
            </a:r>
          </a:p>
        </p:txBody>
      </p:sp>
      <p:pic>
        <p:nvPicPr>
          <p:cNvPr id="3077" name="Picture 5"/>
          <p:cNvPicPr>
            <a:picLocks noGrp="1" noChangeAspect="1" noChangeArrowheads="1"/>
          </p:cNvPicPr>
          <p:nvPr>
            <p:ph idx="1"/>
          </p:nvPr>
        </p:nvPicPr>
        <p:blipFill>
          <a:blip r:embed="rId4">
            <a:extLst>
              <a:ext uri="{28A0092B-C50C-407E-A947-70E740481C1C}">
                <a14:useLocalDpi xmlns:a14="http://schemas.microsoft.com/office/drawing/2010/main"/>
              </a:ext>
            </a:extLst>
          </a:blip>
          <a:srcRect/>
          <a:stretch>
            <a:fillRect/>
          </a:stretch>
        </p:blipFill>
        <p:spPr bwMode="auto">
          <a:xfrm>
            <a:off x="297713" y="4392092"/>
            <a:ext cx="1665766" cy="161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2257947" y="4007415"/>
            <a:ext cx="6096000" cy="2585323"/>
          </a:xfrm>
          <a:prstGeom prst="rect">
            <a:avLst/>
          </a:prstGeom>
        </p:spPr>
        <p:txBody>
          <a:bodyPr>
            <a:spAutoFit/>
          </a:bodyPr>
          <a:lstStyle/>
          <a:p>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Club House</a:t>
            </a:r>
          </a:p>
          <a:p>
            <a:pPr marL="285750" indent="-285750">
              <a:buClr>
                <a:srgbClr val="B08600"/>
              </a:buClr>
              <a:buFont typeface="Wingdings" pitchFamily="2" charset="2"/>
              <a:buChar char="§"/>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    Hotel reception, </a:t>
            </a:r>
          </a:p>
          <a:p>
            <a:pPr marL="285750" indent="-285750">
              <a:buClr>
                <a:srgbClr val="B08600"/>
              </a:buClr>
              <a:buFont typeface="Wingdings" pitchFamily="2" charset="2"/>
              <a:buChar char="§"/>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    kitchen and Laundry</a:t>
            </a:r>
          </a:p>
          <a:p>
            <a:pPr marL="285750" indent="-285750">
              <a:buClr>
                <a:srgbClr val="B08600"/>
              </a:buClr>
              <a:buFont typeface="Wingdings" pitchFamily="2" charset="2"/>
              <a:buChar char="§"/>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    Coffee shop</a:t>
            </a:r>
          </a:p>
          <a:p>
            <a:pPr marL="285750" indent="-285750">
              <a:buClr>
                <a:srgbClr val="B08600"/>
              </a:buClr>
              <a:buFont typeface="Wingdings" pitchFamily="2" charset="2"/>
              <a:buChar char="§"/>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    Gym</a:t>
            </a:r>
          </a:p>
          <a:p>
            <a:pPr marL="285750" indent="-285750">
              <a:buClr>
                <a:srgbClr val="B08600"/>
              </a:buClr>
              <a:buFont typeface="Wingdings" pitchFamily="2" charset="2"/>
              <a:buChar char="§"/>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    Restaurants</a:t>
            </a:r>
          </a:p>
          <a:p>
            <a:pPr marL="285750" indent="-285750">
              <a:buClr>
                <a:srgbClr val="B08600"/>
              </a:buClr>
              <a:buFont typeface="Wingdings" pitchFamily="2" charset="2"/>
              <a:buChar char="§"/>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    business center</a:t>
            </a:r>
          </a:p>
          <a:p>
            <a:pPr marL="285750" indent="-285750">
              <a:buClr>
                <a:srgbClr val="B08600"/>
              </a:buClr>
              <a:buFont typeface="Wingdings" pitchFamily="2" charset="2"/>
              <a:buChar char="§"/>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    meeting rooms </a:t>
            </a:r>
          </a:p>
          <a:p>
            <a:pPr marL="285750" indent="-285750">
              <a:buClr>
                <a:srgbClr val="B08600"/>
              </a:buClr>
              <a:buFont typeface="Wingdings" pitchFamily="2" charset="2"/>
              <a:buChar char="§"/>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    Beach access</a:t>
            </a:r>
          </a:p>
        </p:txBody>
      </p:sp>
      <p:sp>
        <p:nvSpPr>
          <p:cNvPr id="18" name="Oval 17"/>
          <p:cNvSpPr/>
          <p:nvPr/>
        </p:nvSpPr>
        <p:spPr>
          <a:xfrm>
            <a:off x="6551953" y="2860037"/>
            <a:ext cx="1785594" cy="1631161"/>
          </a:xfrm>
          <a:prstGeom prst="ellipse">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8648415" y="3290869"/>
            <a:ext cx="2498558" cy="1200329"/>
          </a:xfrm>
          <a:prstGeom prst="rect">
            <a:avLst/>
          </a:prstGeom>
        </p:spPr>
        <p:txBody>
          <a:bodyPr wrap="square">
            <a:spAutoFit/>
          </a:bodyPr>
          <a:lstStyle/>
          <a:p>
            <a:pPr>
              <a:buClr>
                <a:srgbClr val="FF0000"/>
              </a:buClr>
              <a:buFont typeface="Wingdings 3" charset="2"/>
              <a:buNone/>
            </a:pPr>
            <a:r>
              <a:rPr lang="en-US" sz="2000" b="1" dirty="0"/>
              <a:t> </a:t>
            </a: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7 Swimming pools </a:t>
            </a:r>
          </a:p>
          <a:p>
            <a:pPr marL="349250" indent="-180975">
              <a:buClr>
                <a:srgbClr val="B08600"/>
              </a:buClr>
              <a:buFont typeface="Wingdings" panose="05000000000000000000" pitchFamily="2" charset="2"/>
              <a:buChar char="§"/>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River </a:t>
            </a:r>
          </a:p>
          <a:p>
            <a:pPr marL="349250" indent="-180975">
              <a:buClr>
                <a:srgbClr val="B08600"/>
              </a:buClr>
              <a:buFont typeface="Wingdings" panose="05000000000000000000" pitchFamily="2" charset="2"/>
              <a:buChar char="§"/>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Aqua park</a:t>
            </a:r>
          </a:p>
          <a:p>
            <a:pPr marL="349250" indent="-180975">
              <a:buClr>
                <a:srgbClr val="B08600"/>
              </a:buClr>
              <a:buFont typeface="Wingdings" panose="05000000000000000000" pitchFamily="2" charset="2"/>
              <a:buChar char="§"/>
            </a:pPr>
            <a:endParaRPr lang="en-US" sz="1600" b="1" dirty="0">
              <a:latin typeface="Century Gothic" pitchFamily="34" charset="0"/>
            </a:endParaRPr>
          </a:p>
        </p:txBody>
      </p:sp>
    </p:spTree>
    <p:extLst>
      <p:ext uri="{BB962C8B-B14F-4D97-AF65-F5344CB8AC3E}">
        <p14:creationId xmlns:p14="http://schemas.microsoft.com/office/powerpoint/2010/main" val="2587630484"/>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290139" y="0"/>
            <a:ext cx="804021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en-US" sz="5500" b="1" spc="300" dirty="0">
                <a:solidFill>
                  <a:srgbClr val="B08600"/>
                </a:solidFill>
              </a:rPr>
              <a:t> </a:t>
            </a:r>
            <a:r>
              <a:rPr lang="en-US" sz="36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cs typeface="Calibri" panose="020F0502020204030204" pitchFamily="34" charset="0"/>
              </a:rPr>
              <a:t>La Residencia</a:t>
            </a:r>
          </a:p>
        </p:txBody>
      </p:sp>
      <p:pic>
        <p:nvPicPr>
          <p:cNvPr id="6" name="Picture 5" descr="D:\INGY AMIRA SHARM\samer pix\4.jpg"/>
          <p:cNvPicPr>
            <a:picLocks noChangeAspect="1" noChangeArrowheads="1"/>
          </p:cNvPicPr>
          <p:nvPr/>
        </p:nvPicPr>
        <p:blipFill>
          <a:blip r:embed="rId3"/>
          <a:srcRect/>
          <a:stretch>
            <a:fillRect/>
          </a:stretch>
        </p:blipFill>
        <p:spPr bwMode="auto">
          <a:xfrm>
            <a:off x="1083427" y="1036019"/>
            <a:ext cx="8510024" cy="454337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4288485630"/>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92311" y="509253"/>
            <a:ext cx="6989736" cy="830997"/>
          </a:xfrm>
          <a:prstGeom prst="rect">
            <a:avLst/>
          </a:prstGeom>
        </p:spPr>
        <p:txBody>
          <a:bodyPr wrap="square">
            <a:spAutoFit/>
          </a:bodyPr>
          <a:lstStyle/>
          <a:p>
            <a:pPr>
              <a:lnSpc>
                <a:spcPct val="80000"/>
              </a:lnSpc>
            </a:pPr>
            <a:r>
              <a:rPr lang="en-US" sz="3300" b="1" spc="300" dirty="0">
                <a:solidFill>
                  <a:srgbClr val="B08600"/>
                </a:solidFill>
              </a:rPr>
              <a:t> </a:t>
            </a:r>
            <a:r>
              <a:rPr lang="en-US" sz="36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cs typeface="Calibri" panose="020F0502020204030204" pitchFamily="34" charset="0"/>
              </a:rPr>
              <a:t>La Residencia </a:t>
            </a:r>
          </a:p>
          <a:p>
            <a:pPr algn="ctr">
              <a:lnSpc>
                <a:spcPct val="80000"/>
              </a:lnSpc>
            </a:pPr>
            <a:r>
              <a:rPr lang="en-US" sz="2400" cap="small" dirty="0">
                <a:solidFill>
                  <a:schemeClr val="accent5">
                    <a:lumMod val="60000"/>
                    <a:lumOff val="40000"/>
                  </a:schemeClr>
                </a:solidFill>
                <a:effectLst>
                  <a:glow rad="38100">
                    <a:schemeClr val="bg1">
                      <a:lumMod val="50000"/>
                      <a:lumOff val="50000"/>
                      <a:alpha val="20000"/>
                    </a:schemeClr>
                  </a:glow>
                  <a:outerShdw blurRad="44450" dist="12700" dir="13860000" algn="tl" rotWithShape="0">
                    <a:srgbClr val="000000">
                      <a:alpha val="20000"/>
                    </a:srgbClr>
                  </a:outerShdw>
                </a:effectLst>
              </a:rPr>
              <a:t>F l o o r  </a:t>
            </a:r>
            <a:r>
              <a:rPr lang="en-US" sz="2400" cap="all" dirty="0">
                <a:ln w="3175" cmpd="sng">
                  <a:noFill/>
                </a:ln>
                <a:solidFill>
                  <a:schemeClr val="accent5">
                    <a:lumMod val="60000"/>
                    <a:lumOff val="40000"/>
                  </a:schemeClr>
                </a:solidFill>
                <a:effectLst>
                  <a:glow rad="38100">
                    <a:schemeClr val="bg1">
                      <a:lumMod val="65000"/>
                      <a:lumOff val="35000"/>
                      <a:alpha val="40000"/>
                    </a:schemeClr>
                  </a:glow>
                </a:effectLst>
                <a:latin typeface="Britannic Bold" panose="020B0903060703020204" pitchFamily="34" charset="0"/>
                <a:cs typeface="Calibri" panose="020F0502020204030204" pitchFamily="34" charset="0"/>
              </a:rPr>
              <a:t> </a:t>
            </a:r>
            <a:r>
              <a:rPr lang="en-US" sz="2400" cap="small" dirty="0">
                <a:solidFill>
                  <a:schemeClr val="accent5">
                    <a:lumMod val="60000"/>
                    <a:lumOff val="40000"/>
                  </a:schemeClr>
                </a:solidFill>
                <a:effectLst>
                  <a:glow rad="38100">
                    <a:schemeClr val="bg1">
                      <a:lumMod val="50000"/>
                      <a:lumOff val="50000"/>
                      <a:alpha val="20000"/>
                    </a:schemeClr>
                  </a:glow>
                  <a:outerShdw blurRad="44450" dist="12700" dir="13860000" algn="tl" rotWithShape="0">
                    <a:srgbClr val="000000">
                      <a:alpha val="20000"/>
                    </a:srgbClr>
                  </a:outerShdw>
                </a:effectLst>
              </a:rPr>
              <a:t>p l a n s</a:t>
            </a:r>
            <a:r>
              <a:rPr lang="en-US" sz="2400" cap="all" dirty="0">
                <a:ln w="3175" cmpd="sng">
                  <a:noFill/>
                </a:ln>
                <a:solidFill>
                  <a:schemeClr val="accent5">
                    <a:lumMod val="60000"/>
                    <a:lumOff val="40000"/>
                  </a:schemeClr>
                </a:solidFill>
                <a:effectLst>
                  <a:glow rad="38100">
                    <a:schemeClr val="bg1">
                      <a:lumMod val="65000"/>
                      <a:lumOff val="35000"/>
                      <a:alpha val="40000"/>
                    </a:schemeClr>
                  </a:glow>
                </a:effectLst>
                <a:latin typeface="Britannic Bold" panose="020B0903060703020204" pitchFamily="34" charset="0"/>
                <a:cs typeface="Calibri" panose="020F0502020204030204" pitchFamily="34" charset="0"/>
              </a:rPr>
              <a:t> </a:t>
            </a:r>
            <a:endParaRPr lang="en-US" sz="2400" dirty="0"/>
          </a:p>
        </p:txBody>
      </p:sp>
      <p:pic>
        <p:nvPicPr>
          <p:cNvPr id="5" name="Picture 2" descr="D:\INGY AMIRA SHARM\samer pix\2.jpg"/>
          <p:cNvPicPr>
            <a:picLocks noGrp="1" noChangeAspect="1" noChangeArrowheads="1"/>
          </p:cNvPicPr>
          <p:nvPr>
            <p:ph idx="1"/>
          </p:nvPr>
        </p:nvPicPr>
        <p:blipFill>
          <a:blip r:embed="rId3"/>
          <a:srcRect/>
          <a:stretch>
            <a:fillRect/>
          </a:stretch>
        </p:blipFill>
        <p:spPr bwMode="auto">
          <a:xfrm>
            <a:off x="961901" y="924752"/>
            <a:ext cx="7445830" cy="456918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4172847396"/>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o photo description available."/>
          <p:cNvPicPr>
            <a:picLocks noChangeAspect="1" noChangeArrowheads="1"/>
          </p:cNvPicPr>
          <p:nvPr/>
        </p:nvPicPr>
        <p:blipFill rotWithShape="1">
          <a:blip r:embed="rId2" cstate="screen">
            <a:extLst>
              <a:ext uri="{BEBA8EAE-BF5A-486C-A8C5-ECC9F3942E4B}">
                <a14:imgProps xmlns:a14="http://schemas.microsoft.com/office/drawing/2010/main">
                  <a14:imgLayer r:embed="rId3">
                    <a14:imgEffect>
                      <a14:backgroundRemoval t="4229" b="80100" l="0" r="25938">
                        <a14:foregroundMark x1="21771" y1="50000" x2="21771" y2="50000"/>
                        <a14:foregroundMark x1="3021" y1="69154" x2="3021" y2="69154"/>
                      </a14:backgroundRemoval>
                    </a14:imgEffect>
                  </a14:imgLayer>
                </a14:imgProps>
              </a:ext>
              <a:ext uri="{28A0092B-C50C-407E-A947-70E740481C1C}">
                <a14:useLocalDpi xmlns:a14="http://schemas.microsoft.com/office/drawing/2010/main"/>
              </a:ext>
            </a:extLst>
          </a:blip>
          <a:srcRect l="210" t="2347" r="74913" b="22424"/>
          <a:stretch/>
        </p:blipFill>
        <p:spPr bwMode="auto">
          <a:xfrm>
            <a:off x="7016304" y="992365"/>
            <a:ext cx="4381996" cy="473825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12519" y="676894"/>
            <a:ext cx="3132589" cy="630942"/>
          </a:xfrm>
          <a:prstGeom prst="rect">
            <a:avLst/>
          </a:prstGeom>
          <a:noFill/>
        </p:spPr>
        <p:txBody>
          <a:bodyPr wrap="none" rtlCol="0">
            <a:spAutoFit/>
          </a:bodyPr>
          <a:lstStyle/>
          <a:p>
            <a:r>
              <a:rPr lang="en-US" sz="35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j-ea"/>
                <a:cs typeface="Calibri" panose="020F0502020204030204" pitchFamily="34" charset="0"/>
              </a:rPr>
              <a:t>One bedroom</a:t>
            </a:r>
          </a:p>
        </p:txBody>
      </p:sp>
      <p:sp>
        <p:nvSpPr>
          <p:cNvPr id="2" name="Rectangle 1"/>
          <p:cNvSpPr/>
          <p:nvPr/>
        </p:nvSpPr>
        <p:spPr>
          <a:xfrm>
            <a:off x="233548" y="2045779"/>
            <a:ext cx="6096000" cy="1754326"/>
          </a:xfrm>
          <a:prstGeom prst="rect">
            <a:avLst/>
          </a:prstGeom>
        </p:spPr>
        <p:txBody>
          <a:bodyPr>
            <a:spAutoFit/>
          </a:bodyPr>
          <a:lstStyle/>
          <a:p>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Ground floor Level:</a:t>
            </a:r>
          </a:p>
          <a:p>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 Gf Area includes bedroom, bathroom, kitchen, Terrace &amp; garden </a:t>
            </a:r>
          </a:p>
          <a:p>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1 bedroom unites area ranges between 75 MS, 80 MS, 85MS, 90MS</a:t>
            </a:r>
          </a:p>
          <a:p>
            <a:endPar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endParaRPr>
          </a:p>
        </p:txBody>
      </p:sp>
      <p:sp>
        <p:nvSpPr>
          <p:cNvPr id="3" name="Rectangle 2"/>
          <p:cNvSpPr/>
          <p:nvPr/>
        </p:nvSpPr>
        <p:spPr>
          <a:xfrm>
            <a:off x="233548" y="3996391"/>
            <a:ext cx="6096000" cy="923330"/>
          </a:xfrm>
          <a:prstGeom prst="rect">
            <a:avLst/>
          </a:prstGeom>
        </p:spPr>
        <p:txBody>
          <a:bodyPr>
            <a:spAutoFit/>
          </a:bodyPr>
          <a:lstStyle/>
          <a:p>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First floor Level:</a:t>
            </a:r>
          </a:p>
          <a:p>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 Ff Area includes  bedroom,  bathroom, kitchen, Terrace &amp; Roof</a:t>
            </a:r>
          </a:p>
        </p:txBody>
      </p:sp>
      <p:cxnSp>
        <p:nvCxnSpPr>
          <p:cNvPr id="6" name="Straight Connector 5"/>
          <p:cNvCxnSpPr/>
          <p:nvPr/>
        </p:nvCxnSpPr>
        <p:spPr>
          <a:xfrm flipV="1">
            <a:off x="237507" y="3800105"/>
            <a:ext cx="3800104" cy="1701"/>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3249479127"/>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screen">
            <a:extLst>
              <a:ext uri="{BEBA8EAE-BF5A-486C-A8C5-ECC9F3942E4B}">
                <a14:imgProps xmlns:a14="http://schemas.microsoft.com/office/drawing/2010/main">
                  <a14:imgLayer r:embed="rId3">
                    <a14:imgEffect>
                      <a14:backgroundRemoval t="8706" b="77363" l="28750" r="62396">
                        <a14:foregroundMark x1="38854" y1="64428" x2="38854" y2="64428"/>
                        <a14:foregroundMark x1="38854" y1="59950" x2="38854" y2="59950"/>
                        <a14:foregroundMark x1="36354" y1="59453" x2="36354" y2="59453"/>
                        <a14:foregroundMark x1="58646" y1="50249" x2="58646" y2="50249"/>
                        <a14:foregroundMark x1="43958" y1="25373" x2="43958" y2="25373"/>
                        <a14:foregroundMark x1="36354" y1="25622" x2="36354" y2="25622"/>
                        <a14:foregroundMark x1="37708" y1="25124" x2="37708" y2="25124"/>
                        <a14:foregroundMark x1="57396" y1="24876" x2="57396" y2="24876"/>
                      </a14:backgroundRemoval>
                    </a14:imgEffect>
                  </a14:imgLayer>
                </a14:imgProps>
              </a:ext>
              <a:ext uri="{28A0092B-C50C-407E-A947-70E740481C1C}">
                <a14:useLocalDpi xmlns:a14="http://schemas.microsoft.com/office/drawing/2010/main"/>
              </a:ext>
            </a:extLst>
          </a:blip>
          <a:srcRect l="28010" t="7279" r="36796" b="23250"/>
          <a:stretch/>
        </p:blipFill>
        <p:spPr>
          <a:xfrm>
            <a:off x="6163293" y="1033151"/>
            <a:ext cx="5676406" cy="4001985"/>
          </a:xfrm>
          <a:prstGeom prst="rect">
            <a:avLst/>
          </a:prstGeom>
        </p:spPr>
      </p:pic>
      <p:sp>
        <p:nvSpPr>
          <p:cNvPr id="5" name="Rectangle 4"/>
          <p:cNvSpPr/>
          <p:nvPr/>
        </p:nvSpPr>
        <p:spPr>
          <a:xfrm>
            <a:off x="1682047" y="1273030"/>
            <a:ext cx="2600392" cy="523220"/>
          </a:xfrm>
          <a:prstGeom prst="rect">
            <a:avLst/>
          </a:prstGeom>
        </p:spPr>
        <p:txBody>
          <a:bodyPr wrap="none">
            <a:spAutoFit/>
          </a:bodyPr>
          <a:lstStyle/>
          <a:p>
            <a:r>
              <a:rPr lang="en-US" sz="28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cs typeface="Calibri" panose="020F0502020204030204" pitchFamily="34" charset="0"/>
              </a:rPr>
              <a:t>Two bedroom</a:t>
            </a:r>
          </a:p>
        </p:txBody>
      </p:sp>
      <p:sp>
        <p:nvSpPr>
          <p:cNvPr id="6" name="Rectangle 5"/>
          <p:cNvSpPr/>
          <p:nvPr/>
        </p:nvSpPr>
        <p:spPr>
          <a:xfrm>
            <a:off x="186047" y="2433980"/>
            <a:ext cx="6096000" cy="1200329"/>
          </a:xfrm>
          <a:prstGeom prst="rect">
            <a:avLst/>
          </a:prstGeom>
        </p:spPr>
        <p:txBody>
          <a:bodyPr>
            <a:spAutoFit/>
          </a:bodyPr>
          <a:lstStyle/>
          <a:p>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Ground floor Level:</a:t>
            </a:r>
          </a:p>
          <a:p>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 Gf Area includes 2 bedroom, 2bathroom, kitchen, Terrace &amp; garden </a:t>
            </a:r>
          </a:p>
          <a:p>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2 bedroom unites area ranges between 90 MS &amp; 140 MS </a:t>
            </a:r>
          </a:p>
        </p:txBody>
      </p:sp>
      <p:sp>
        <p:nvSpPr>
          <p:cNvPr id="10" name="Rectangle 9"/>
          <p:cNvSpPr/>
          <p:nvPr/>
        </p:nvSpPr>
        <p:spPr>
          <a:xfrm>
            <a:off x="237507" y="4179980"/>
            <a:ext cx="6096000" cy="923330"/>
          </a:xfrm>
          <a:prstGeom prst="rect">
            <a:avLst/>
          </a:prstGeom>
        </p:spPr>
        <p:txBody>
          <a:bodyPr>
            <a:spAutoFit/>
          </a:bodyPr>
          <a:lstStyle/>
          <a:p>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First floor Level:</a:t>
            </a:r>
          </a:p>
          <a:p>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 Ff Area includes 2 bedroom, 2 bathroom, kitchen, Terrace &amp; Roof</a:t>
            </a:r>
          </a:p>
        </p:txBody>
      </p:sp>
      <p:cxnSp>
        <p:nvCxnSpPr>
          <p:cNvPr id="12" name="Straight Connector 11"/>
          <p:cNvCxnSpPr/>
          <p:nvPr/>
        </p:nvCxnSpPr>
        <p:spPr>
          <a:xfrm flipV="1">
            <a:off x="237507" y="3800105"/>
            <a:ext cx="3800104" cy="1701"/>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26133251"/>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screen">
            <a:extLst>
              <a:ext uri="{BEBA8EAE-BF5A-486C-A8C5-ECC9F3942E4B}">
                <a14:imgProps xmlns:a14="http://schemas.microsoft.com/office/drawing/2010/main">
                  <a14:imgLayer r:embed="rId3">
                    <a14:imgEffect>
                      <a14:backgroundRemoval t="2488" b="78607" l="65833" r="100000">
                        <a14:foregroundMark x1="67917" y1="12935" x2="67917" y2="12935"/>
                        <a14:foregroundMark x1="70208" y1="40299" x2="70208" y2="40299"/>
                        <a14:foregroundMark x1="67813" y1="40050" x2="67813" y2="40050"/>
                        <a14:foregroundMark x1="85417" y1="39552" x2="85417" y2="39552"/>
                        <a14:foregroundMark x1="72604" y1="72139" x2="72604" y2="72139"/>
                        <a14:foregroundMark x1="87188" y1="40299" x2="87188" y2="40299"/>
                        <a14:foregroundMark x1="70729" y1="74129" x2="70729" y2="74129"/>
                      </a14:backgroundRemoval>
                    </a14:imgEffect>
                  </a14:imgLayer>
                </a14:imgProps>
              </a:ext>
              <a:ext uri="{28A0092B-C50C-407E-A947-70E740481C1C}">
                <a14:useLocalDpi xmlns:a14="http://schemas.microsoft.com/office/drawing/2010/main"/>
              </a:ext>
            </a:extLst>
          </a:blip>
          <a:srcRect l="65411" t="3867" b="21390"/>
          <a:stretch/>
        </p:blipFill>
        <p:spPr>
          <a:xfrm>
            <a:off x="6935188" y="736270"/>
            <a:ext cx="5165767" cy="4785756"/>
          </a:xfrm>
          <a:prstGeom prst="rect">
            <a:avLst/>
          </a:prstGeom>
        </p:spPr>
      </p:pic>
      <p:sp>
        <p:nvSpPr>
          <p:cNvPr id="5" name="Rectangle 4"/>
          <p:cNvSpPr/>
          <p:nvPr/>
        </p:nvSpPr>
        <p:spPr>
          <a:xfrm>
            <a:off x="1563295" y="1047399"/>
            <a:ext cx="1734770" cy="584775"/>
          </a:xfrm>
          <a:prstGeom prst="rect">
            <a:avLst/>
          </a:prstGeom>
        </p:spPr>
        <p:txBody>
          <a:bodyPr wrap="none">
            <a:spAutoFit/>
          </a:bodyPr>
          <a:lstStyle/>
          <a:p>
            <a:r>
              <a:rPr lang="en-US" sz="32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cs typeface="Calibri" panose="020F0502020204030204" pitchFamily="34" charset="0"/>
              </a:rPr>
              <a:t>Duplex </a:t>
            </a:r>
          </a:p>
        </p:txBody>
      </p:sp>
      <p:sp>
        <p:nvSpPr>
          <p:cNvPr id="6" name="TextBox 5"/>
          <p:cNvSpPr txBox="1"/>
          <p:nvPr/>
        </p:nvSpPr>
        <p:spPr>
          <a:xfrm>
            <a:off x="605643" y="2528983"/>
            <a:ext cx="5742278" cy="1200329"/>
          </a:xfrm>
          <a:prstGeom prst="rect">
            <a:avLst/>
          </a:prstGeom>
          <a:noFill/>
        </p:spPr>
        <p:txBody>
          <a:bodyPr wrap="none" rtlCol="0">
            <a:spAutoFit/>
          </a:bodyPr>
          <a:lstStyle/>
          <a:p>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Duplex includes 2 levels:</a:t>
            </a:r>
          </a:p>
          <a:p>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 ground floor with garden &amp; first floor with roof.</a:t>
            </a:r>
          </a:p>
          <a:p>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Duplex area ranged between 220 MS and 280 MS</a:t>
            </a:r>
          </a:p>
          <a:p>
            <a:endPar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endParaRPr>
          </a:p>
        </p:txBody>
      </p:sp>
    </p:spTree>
    <p:extLst>
      <p:ext uri="{BB962C8B-B14F-4D97-AF65-F5344CB8AC3E}">
        <p14:creationId xmlns:p14="http://schemas.microsoft.com/office/powerpoint/2010/main" val="486836348"/>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193532" y="225631"/>
            <a:ext cx="5615985"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80000"/>
              </a:lnSpc>
              <a:spcBef>
                <a:spcPts val="0"/>
              </a:spcBef>
            </a:pPr>
            <a:r>
              <a:rPr lang="en-US" sz="5500" b="1" spc="300" dirty="0">
                <a:solidFill>
                  <a:srgbClr val="B08600"/>
                </a:solidFill>
              </a:rPr>
              <a:t>  </a:t>
            </a:r>
            <a:r>
              <a:rPr lang="en-US" sz="33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n-ea"/>
                <a:cs typeface="Calibri" panose="020F0502020204030204" pitchFamily="34" charset="0"/>
              </a:rPr>
              <a:t>La Residencia</a:t>
            </a:r>
          </a:p>
        </p:txBody>
      </p:sp>
      <p:pic>
        <p:nvPicPr>
          <p:cNvPr id="6" name="Content Placeholder 3" descr="D:\INGY AMIRA SHARM\samer pix\3.jpg"/>
          <p:cNvPicPr>
            <a:picLocks noGrp="1" noChangeAspect="1" noChangeArrowheads="1"/>
          </p:cNvPicPr>
          <p:nvPr>
            <p:ph idx="1"/>
          </p:nvPr>
        </p:nvPicPr>
        <p:blipFill>
          <a:blip r:embed="rId3"/>
          <a:srcRect/>
          <a:stretch>
            <a:fillRect/>
          </a:stretch>
        </p:blipFill>
        <p:spPr bwMode="auto">
          <a:xfrm>
            <a:off x="746348" y="801014"/>
            <a:ext cx="7483251" cy="45666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874840554"/>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00023" y="575977"/>
            <a:ext cx="6583549"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en-US" sz="3300" b="1" spc="300" dirty="0">
                <a:solidFill>
                  <a:srgbClr val="B08600"/>
                </a:solidFill>
              </a:rPr>
              <a:t> </a:t>
            </a:r>
            <a:r>
              <a:rPr lang="en-US" sz="33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n-ea"/>
                <a:cs typeface="Calibri" panose="020F0502020204030204" pitchFamily="34" charset="0"/>
              </a:rPr>
              <a:t>Neama town- Phase two</a:t>
            </a:r>
          </a:p>
        </p:txBody>
      </p:sp>
      <p:sp>
        <p:nvSpPr>
          <p:cNvPr id="13" name="Rectangle 12"/>
          <p:cNvSpPr/>
          <p:nvPr/>
        </p:nvSpPr>
        <p:spPr>
          <a:xfrm>
            <a:off x="396062" y="1652000"/>
            <a:ext cx="9391650" cy="369332"/>
          </a:xfrm>
          <a:prstGeom prst="rect">
            <a:avLst/>
          </a:prstGeom>
        </p:spPr>
        <p:txBody>
          <a:bodyPr wrap="square">
            <a:spAutoFit/>
          </a:bodyPr>
          <a:lstStyle/>
          <a:p>
            <a:pPr>
              <a:buFont typeface="Wingdings 3" charset="2"/>
              <a:buNone/>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Apartment hotel, 376 hotel rooms.</a:t>
            </a:r>
          </a:p>
        </p:txBody>
      </p:sp>
      <p:sp>
        <p:nvSpPr>
          <p:cNvPr id="15" name="Content Placeholder 2"/>
          <p:cNvSpPr txBox="1">
            <a:spLocks/>
          </p:cNvSpPr>
          <p:nvPr/>
        </p:nvSpPr>
        <p:spPr>
          <a:xfrm>
            <a:off x="710055" y="2021332"/>
            <a:ext cx="5188688" cy="368299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defTabSz="914400">
              <a:buClr>
                <a:srgbClr val="B08600"/>
              </a:buClr>
              <a:buSzPct val="100000"/>
              <a:buNone/>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Crystal clear water Lake</a:t>
            </a:r>
          </a:p>
          <a:p>
            <a:pPr marL="0" indent="0" defTabSz="914400">
              <a:buClr>
                <a:srgbClr val="B08600"/>
              </a:buClr>
              <a:buSzPct val="100000"/>
              <a:buNone/>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Gondolas</a:t>
            </a:r>
          </a:p>
          <a:p>
            <a:pPr marL="0" indent="0" defTabSz="914400">
              <a:buClr>
                <a:srgbClr val="B08600"/>
              </a:buClr>
              <a:buSzPct val="100000"/>
              <a:buNone/>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Grand Food Court </a:t>
            </a:r>
          </a:p>
          <a:p>
            <a:pPr marL="0" indent="0" defTabSz="914400">
              <a:buClr>
                <a:srgbClr val="B08600"/>
              </a:buClr>
              <a:buSzPct val="100000"/>
              <a:buNone/>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Super market / Shops</a:t>
            </a:r>
          </a:p>
          <a:p>
            <a:pPr marL="0" indent="0" defTabSz="914400">
              <a:buClr>
                <a:srgbClr val="B08600"/>
              </a:buClr>
              <a:buSzPct val="100000"/>
              <a:buNone/>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Restaurants </a:t>
            </a:r>
          </a:p>
          <a:p>
            <a:pPr marL="0" indent="0" defTabSz="914400">
              <a:buClr>
                <a:srgbClr val="B08600"/>
              </a:buClr>
              <a:buSzPct val="100000"/>
              <a:buNone/>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Bars </a:t>
            </a:r>
          </a:p>
          <a:p>
            <a:pPr marL="0" indent="0" defTabSz="914400">
              <a:buClr>
                <a:srgbClr val="B08600"/>
              </a:buClr>
              <a:buSzPct val="100000"/>
              <a:buNone/>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Coffee shops </a:t>
            </a:r>
          </a:p>
          <a:p>
            <a:pPr marL="0" indent="0" defTabSz="914400">
              <a:buClr>
                <a:srgbClr val="B08600"/>
              </a:buClr>
              <a:buSzPct val="100000"/>
              <a:buNone/>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 Huge area for events</a:t>
            </a:r>
          </a:p>
          <a:p>
            <a:pPr marL="0" indent="0" defTabSz="914400">
              <a:buClr>
                <a:srgbClr val="B08600"/>
              </a:buClr>
              <a:buSzPct val="100000"/>
              <a:buNone/>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Entertainment area which makes it the center of night life in Sharm El Sheikh</a:t>
            </a:r>
          </a:p>
          <a:p>
            <a:pPr marL="0" indent="0" defTabSz="914400">
              <a:buClr>
                <a:srgbClr val="B08600"/>
              </a:buClr>
              <a:buSzPct val="100000"/>
              <a:buNone/>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SPA</a:t>
            </a:r>
          </a:p>
          <a:p>
            <a:pPr marL="0" indent="0" defTabSz="914400">
              <a:buClr>
                <a:srgbClr val="B08600"/>
              </a:buClr>
              <a:buSzPct val="100000"/>
              <a:buNone/>
            </a:pPr>
            <a:r>
              <a:rPr lang="en-US"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Gothic" panose="020B0502020202020204" pitchFamily="34" charset="0"/>
              </a:rPr>
              <a:t>GYM</a:t>
            </a:r>
          </a:p>
        </p:txBody>
      </p:sp>
      <p:sp>
        <p:nvSpPr>
          <p:cNvPr id="16" name="Rectangle 15"/>
          <p:cNvSpPr/>
          <p:nvPr/>
        </p:nvSpPr>
        <p:spPr>
          <a:xfrm>
            <a:off x="6985281" y="3028841"/>
            <a:ext cx="3974849" cy="1200329"/>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n-US" sz="1600" b="1" dirty="0">
                <a:solidFill>
                  <a:schemeClr val="accent6">
                    <a:lumMod val="60000"/>
                    <a:lumOff val="40000"/>
                  </a:schemeClr>
                </a:solidFill>
                <a:latin typeface="Century Gothic" pitchFamily="34" charset="0"/>
              </a:rPr>
              <a:t>A first class Spa that offers Jacuzzi, Steam room, Sauna, Cold-plunge pool and various massage techniques</a:t>
            </a:r>
            <a:r>
              <a:rPr lang="en-US" sz="2400" b="1" dirty="0">
                <a:solidFill>
                  <a:schemeClr val="accent6">
                    <a:lumMod val="60000"/>
                    <a:lumOff val="40000"/>
                  </a:schemeClr>
                </a:solidFill>
              </a:rPr>
              <a:t>. </a:t>
            </a:r>
            <a:endParaRPr lang="en-US" sz="2400" dirty="0">
              <a:solidFill>
                <a:schemeClr val="accent6">
                  <a:lumMod val="60000"/>
                  <a:lumOff val="40000"/>
                </a:schemeClr>
              </a:solidFill>
            </a:endParaRPr>
          </a:p>
        </p:txBody>
      </p:sp>
      <p:cxnSp>
        <p:nvCxnSpPr>
          <p:cNvPr id="7" name="Straight Connector 6"/>
          <p:cNvCxnSpPr/>
          <p:nvPr/>
        </p:nvCxnSpPr>
        <p:spPr>
          <a:xfrm>
            <a:off x="6018174" y="274320"/>
            <a:ext cx="0" cy="658368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937564716"/>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00024" y="718792"/>
            <a:ext cx="5401374"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80000"/>
              </a:lnSpc>
            </a:pPr>
            <a:r>
              <a:rPr lang="en-US" sz="3300" b="1" spc="300" dirty="0">
                <a:solidFill>
                  <a:srgbClr val="B08600"/>
                </a:solidFill>
              </a:rPr>
              <a:t> </a:t>
            </a:r>
            <a:r>
              <a:rPr lang="en-US" sz="33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n-ea"/>
                <a:cs typeface="Calibri" panose="020F0502020204030204" pitchFamily="34" charset="0"/>
              </a:rPr>
              <a:t>Rooms Interior </a:t>
            </a:r>
          </a:p>
        </p:txBody>
      </p:sp>
      <p:pic>
        <p:nvPicPr>
          <p:cNvPr id="7" name="Picture 2" descr="D:\INGY AMIRA SHARM\KAMAL\010 H2.jpg"/>
          <p:cNvPicPr>
            <a:picLocks noGrp="1" noChangeAspect="1" noChangeArrowheads="1"/>
          </p:cNvPicPr>
          <p:nvPr>
            <p:ph idx="1"/>
          </p:nvPr>
        </p:nvPicPr>
        <p:blipFill rotWithShape="1">
          <a:blip r:embed="rId3" cstate="screen">
            <a:extLst>
              <a:ext uri="{28A0092B-C50C-407E-A947-70E740481C1C}">
                <a14:useLocalDpi xmlns:a14="http://schemas.microsoft.com/office/drawing/2010/main"/>
              </a:ext>
            </a:extLst>
          </a:blip>
          <a:srcRect/>
          <a:stretch/>
        </p:blipFill>
        <p:spPr bwMode="auto">
          <a:xfrm>
            <a:off x="200023" y="2044581"/>
            <a:ext cx="5401375" cy="4233446"/>
          </a:xfrm>
          <a:prstGeom prst="rect">
            <a:avLst/>
          </a:prstGeom>
          <a:noFill/>
        </p:spPr>
      </p:pic>
      <p:pic>
        <p:nvPicPr>
          <p:cNvPr id="9" name="Picture 2" descr="D:\INGY AMIRA SHARM\KAMAL\025 landscape.jpg"/>
          <p:cNvPicPr>
            <a:picLocks noGrp="1" noChangeArrowheads="1"/>
          </p:cNvPicPr>
          <p:nvPr>
            <p:ph idx="4294967295"/>
          </p:nvPr>
        </p:nvPicPr>
        <p:blipFill rotWithShape="1">
          <a:blip r:embed="rId4" cstate="screen">
            <a:extLst>
              <a:ext uri="{28A0092B-C50C-407E-A947-70E740481C1C}">
                <a14:useLocalDpi xmlns:a14="http://schemas.microsoft.com/office/drawing/2010/main"/>
              </a:ext>
            </a:extLst>
          </a:blip>
          <a:srcRect/>
          <a:stretch/>
        </p:blipFill>
        <p:spPr bwMode="auto">
          <a:xfrm>
            <a:off x="6273236" y="2044355"/>
            <a:ext cx="5404104" cy="4233672"/>
          </a:xfrm>
          <a:prstGeom prst="rect">
            <a:avLst/>
          </a:prstGeom>
          <a:noFill/>
        </p:spPr>
      </p:pic>
      <p:sp>
        <p:nvSpPr>
          <p:cNvPr id="2" name="Rectangle 1"/>
          <p:cNvSpPr/>
          <p:nvPr/>
        </p:nvSpPr>
        <p:spPr>
          <a:xfrm>
            <a:off x="6273236" y="744396"/>
            <a:ext cx="5404104" cy="923330"/>
          </a:xfrm>
          <a:prstGeom prst="rect">
            <a:avLst/>
          </a:prstGeom>
        </p:spPr>
        <p:txBody>
          <a:bodyPr wrap="square">
            <a:spAutoFit/>
          </a:bodyPr>
          <a:lstStyle/>
          <a:p>
            <a:pPr algn="ctr"/>
            <a:r>
              <a:rPr lang="en-US" sz="32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cs typeface="Calibri" panose="020F0502020204030204" pitchFamily="34" charset="0"/>
              </a:rPr>
              <a:t>landscape</a:t>
            </a:r>
            <a:r>
              <a:rPr lang="en-US" sz="5400" b="1" spc="300" dirty="0">
                <a:solidFill>
                  <a:srgbClr val="B08600"/>
                </a:solidFill>
                <a:latin typeface="+mj-lt"/>
                <a:ea typeface="+mj-ea"/>
                <a:cs typeface="+mj-cs"/>
              </a:rPr>
              <a:t> </a:t>
            </a:r>
          </a:p>
        </p:txBody>
      </p:sp>
      <p:cxnSp>
        <p:nvCxnSpPr>
          <p:cNvPr id="8" name="Straight Connector 7"/>
          <p:cNvCxnSpPr/>
          <p:nvPr/>
        </p:nvCxnSpPr>
        <p:spPr>
          <a:xfrm>
            <a:off x="5929684" y="166575"/>
            <a:ext cx="0" cy="658368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920485991"/>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24009" y="0"/>
            <a:ext cx="5615985" cy="75941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en-US" sz="5500" b="1" spc="300" dirty="0">
                <a:solidFill>
                  <a:srgbClr val="B08600"/>
                </a:solidFill>
              </a:rPr>
              <a:t> </a:t>
            </a:r>
            <a:r>
              <a:rPr lang="en-US" sz="33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n-ea"/>
                <a:cs typeface="Calibri" panose="020F0502020204030204" pitchFamily="34" charset="0"/>
              </a:rPr>
              <a:t>Spa</a:t>
            </a:r>
          </a:p>
        </p:txBody>
      </p:sp>
      <p:pic>
        <p:nvPicPr>
          <p:cNvPr id="7" name="Picture 2" descr="D:\INGY AMIRA SHARM\KAMAL\011H2 spa copy.jpg"/>
          <p:cNvPicPr>
            <a:picLocks noGrp="1" noChangeAspect="1" noChangeArrowheads="1"/>
          </p:cNvPicPr>
          <p:nvPr>
            <p:ph idx="1"/>
          </p:nvPr>
        </p:nvPicPr>
        <p:blipFill rotWithShape="1">
          <a:blip r:embed="rId3" cstate="screen">
            <a:extLst>
              <a:ext uri="{28A0092B-C50C-407E-A947-70E740481C1C}">
                <a14:useLocalDpi xmlns:a14="http://schemas.microsoft.com/office/drawing/2010/main"/>
              </a:ext>
            </a:extLst>
          </a:blip>
          <a:srcRect/>
          <a:stretch/>
        </p:blipFill>
        <p:spPr bwMode="auto">
          <a:xfrm>
            <a:off x="2050026" y="379708"/>
            <a:ext cx="9774924" cy="532413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733744472"/>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8145265" y="1000853"/>
            <a:ext cx="3708954" cy="1325563"/>
          </a:xfrm>
        </p:spPr>
        <p:txBody>
          <a:bodyPr>
            <a:normAutofit/>
          </a:bodyPr>
          <a:lstStyle/>
          <a:p>
            <a:pPr algn="ctr"/>
            <a:r>
              <a:rPr lang="en-US" b="1" dirty="0">
                <a:solidFill>
                  <a:schemeClr val="accent5">
                    <a:lumMod val="60000"/>
                    <a:lumOff val="40000"/>
                  </a:schemeClr>
                </a:solidFill>
                <a:latin typeface="Britannic Bold" panose="020B0903060703020204" pitchFamily="34" charset="0"/>
                <a:ea typeface="+mn-ea"/>
                <a:cs typeface="Calibri" panose="020F0502020204030204" pitchFamily="34" charset="0"/>
              </a:rPr>
              <a:t>Construction Updates</a:t>
            </a:r>
          </a:p>
        </p:txBody>
      </p:sp>
      <p:pic>
        <p:nvPicPr>
          <p:cNvPr id="10" name="Picture 2" descr="D:\sleem camira\cam pic\promosharm\New Folder\16.jpg"/>
          <p:cNvPicPr>
            <a:picLocks noGrp="1" noChangeAspect="1" noChangeArrowheads="1"/>
          </p:cNvPicPr>
          <p:nvPr>
            <p:ph idx="1"/>
          </p:nvPr>
        </p:nvPicPr>
        <p:blipFill>
          <a:blip r:embed="rId2"/>
          <a:srcRect/>
          <a:stretch>
            <a:fillRect/>
          </a:stretch>
        </p:blipFill>
        <p:spPr bwMode="auto">
          <a:xfrm>
            <a:off x="424798" y="1368465"/>
            <a:ext cx="8016950" cy="3955903"/>
          </a:xfrm>
          <a:prstGeom prst="rect">
            <a:avLst/>
          </a:prstGeom>
          <a:noFill/>
        </p:spPr>
      </p:pic>
      <p:grpSp>
        <p:nvGrpSpPr>
          <p:cNvPr id="15" name="Group 14"/>
          <p:cNvGrpSpPr/>
          <p:nvPr/>
        </p:nvGrpSpPr>
        <p:grpSpPr>
          <a:xfrm>
            <a:off x="8795180" y="3910368"/>
            <a:ext cx="2409123" cy="1393643"/>
            <a:chOff x="8350596" y="3930725"/>
            <a:chExt cx="2409123" cy="1393643"/>
          </a:xfrm>
        </p:grpSpPr>
        <p:cxnSp>
          <p:nvCxnSpPr>
            <p:cNvPr id="11" name="Straight Connector 10"/>
            <p:cNvCxnSpPr/>
            <p:nvPr/>
          </p:nvCxnSpPr>
          <p:spPr>
            <a:xfrm>
              <a:off x="8675300" y="4300057"/>
              <a:ext cx="18288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8350596" y="4308705"/>
              <a:ext cx="2409123" cy="1015663"/>
            </a:xfrm>
            <a:prstGeom prst="rect">
              <a:avLst/>
            </a:prstGeom>
            <a:noFill/>
          </p:spPr>
          <p:txBody>
            <a:bodyPr wrap="square" rtlCol="0">
              <a:spAutoFit/>
            </a:bodyPr>
            <a:lstStyle/>
            <a:p>
              <a:pPr algn="ctr"/>
              <a:r>
                <a:rPr lang="en-US" sz="1200" b="1" spc="300" dirty="0"/>
                <a:t>REAL ESTATE DEVELOPMENT</a:t>
              </a:r>
            </a:p>
            <a:p>
              <a:pPr algn="ctr"/>
              <a:r>
                <a:rPr lang="en-US" sz="1200" b="1" spc="300" dirty="0"/>
                <a:t>AND</a:t>
              </a:r>
            </a:p>
            <a:p>
              <a:pPr algn="ctr"/>
              <a:r>
                <a:rPr lang="en-US" sz="1200" b="1" spc="300" dirty="0"/>
                <a:t>TOURISM INVESTMENTS</a:t>
              </a:r>
            </a:p>
          </p:txBody>
        </p:sp>
        <p:sp>
          <p:nvSpPr>
            <p:cNvPr id="13" name="TextBox 12"/>
            <p:cNvSpPr txBox="1"/>
            <p:nvPr/>
          </p:nvSpPr>
          <p:spPr>
            <a:xfrm>
              <a:off x="8350596" y="3930725"/>
              <a:ext cx="2387056" cy="369332"/>
            </a:xfrm>
            <a:prstGeom prst="rect">
              <a:avLst/>
            </a:prstGeom>
            <a:noFill/>
          </p:spPr>
          <p:txBody>
            <a:bodyPr wrap="square" rtlCol="0">
              <a:spAutoFit/>
            </a:bodyPr>
            <a:lstStyle/>
            <a:p>
              <a:pPr algn="ctr"/>
              <a:r>
                <a:rPr lang="en-US" b="1" dirty="0">
                  <a:solidFill>
                    <a:schemeClr val="accent4">
                      <a:lumMod val="50000"/>
                    </a:schemeClr>
                  </a:solidFill>
                </a:rPr>
                <a:t>PROMOSHARM</a:t>
              </a:r>
            </a:p>
          </p:txBody>
        </p:sp>
      </p:grpSp>
    </p:spTree>
    <p:extLst>
      <p:ext uri="{BB962C8B-B14F-4D97-AF65-F5344CB8AC3E}">
        <p14:creationId xmlns:p14="http://schemas.microsoft.com/office/powerpoint/2010/main" val="3637716896"/>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00023" y="214471"/>
            <a:ext cx="5615985" cy="89231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en-US" sz="32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n-ea"/>
                <a:cs typeface="Calibri" panose="020F0502020204030204" pitchFamily="34" charset="0"/>
              </a:rPr>
              <a:t>Site work</a:t>
            </a:r>
          </a:p>
        </p:txBody>
      </p:sp>
      <p:pic>
        <p:nvPicPr>
          <p:cNvPr id="6" name="Picture 2" descr="D:\sleem camira\cam pic\promosharm\New Folder\20.jpg"/>
          <p:cNvPicPr>
            <a:picLocks noGrp="1" noChangeAspect="1" noChangeArrowheads="1"/>
          </p:cNvPicPr>
          <p:nvPr>
            <p:ph idx="1"/>
          </p:nvPr>
        </p:nvPicPr>
        <p:blipFill>
          <a:blip r:embed="rId3"/>
          <a:srcRect/>
          <a:stretch>
            <a:fillRect/>
          </a:stretch>
        </p:blipFill>
        <p:spPr bwMode="auto">
          <a:xfrm>
            <a:off x="2330245" y="660627"/>
            <a:ext cx="9755887" cy="5655525"/>
          </a:xfrm>
          <a:prstGeom prst="rect">
            <a:avLst/>
          </a:prstGeom>
          <a:noFill/>
        </p:spPr>
      </p:pic>
    </p:spTree>
    <p:extLst>
      <p:ext uri="{BB962C8B-B14F-4D97-AF65-F5344CB8AC3E}">
        <p14:creationId xmlns:p14="http://schemas.microsoft.com/office/powerpoint/2010/main" val="1405306337"/>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00023" y="214470"/>
            <a:ext cx="5615985" cy="73092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en-US" sz="30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n-ea"/>
                <a:cs typeface="Calibri" panose="020F0502020204030204" pitchFamily="34" charset="0"/>
              </a:rPr>
              <a:t>Site work</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0989" y="848651"/>
            <a:ext cx="9144000" cy="6009349"/>
          </a:xfrm>
          <a:prstGeom prst="rect">
            <a:avLst/>
          </a:prstGeom>
        </p:spPr>
      </p:pic>
    </p:spTree>
    <p:extLst>
      <p:ext uri="{BB962C8B-B14F-4D97-AF65-F5344CB8AC3E}">
        <p14:creationId xmlns:p14="http://schemas.microsoft.com/office/powerpoint/2010/main" val="3170643124"/>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movies\All site images\DSCN0141.JPG"/>
          <p:cNvPicPr>
            <a:picLocks noGrp="1" noChangeAspect="1" noChangeArrowheads="1"/>
          </p:cNvPicPr>
          <p:nvPr>
            <p:ph idx="1"/>
          </p:nvPr>
        </p:nvPicPr>
        <p:blipFill>
          <a:blip r:embed="rId3" cstate="screen">
            <a:extLst>
              <a:ext uri="{28A0092B-C50C-407E-A947-70E740481C1C}">
                <a14:useLocalDpi xmlns:a14="http://schemas.microsoft.com/office/drawing/2010/main"/>
              </a:ext>
            </a:extLst>
          </a:blip>
          <a:srcRect/>
          <a:stretch>
            <a:fillRect/>
          </a:stretch>
        </p:blipFill>
        <p:spPr bwMode="auto">
          <a:xfrm>
            <a:off x="2197510" y="724171"/>
            <a:ext cx="9865641" cy="5666157"/>
          </a:xfrm>
          <a:prstGeom prst="rect">
            <a:avLst/>
          </a:prstGeom>
          <a:noFill/>
        </p:spPr>
      </p:pic>
      <p:sp>
        <p:nvSpPr>
          <p:cNvPr id="6" name="Title 1"/>
          <p:cNvSpPr txBox="1">
            <a:spLocks/>
          </p:cNvSpPr>
          <p:nvPr/>
        </p:nvSpPr>
        <p:spPr>
          <a:xfrm>
            <a:off x="200023" y="214470"/>
            <a:ext cx="5615985" cy="73092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en-US" sz="30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n-ea"/>
                <a:cs typeface="Calibri" panose="020F0502020204030204" pitchFamily="34" charset="0"/>
              </a:rPr>
              <a:t>Site work</a:t>
            </a:r>
          </a:p>
        </p:txBody>
      </p:sp>
    </p:spTree>
    <p:extLst>
      <p:ext uri="{BB962C8B-B14F-4D97-AF65-F5344CB8AC3E}">
        <p14:creationId xmlns:p14="http://schemas.microsoft.com/office/powerpoint/2010/main" val="2455068991"/>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00023" y="214470"/>
            <a:ext cx="5615985" cy="73092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en-US" sz="30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n-ea"/>
                <a:cs typeface="Calibri" panose="020F0502020204030204" pitchFamily="34" charset="0"/>
              </a:rPr>
              <a:t>Site work</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7897" y="579933"/>
            <a:ext cx="9144000" cy="6032089"/>
          </a:xfrm>
          <a:prstGeom prst="rect">
            <a:avLst/>
          </a:prstGeom>
        </p:spPr>
      </p:pic>
    </p:spTree>
    <p:extLst>
      <p:ext uri="{BB962C8B-B14F-4D97-AF65-F5344CB8AC3E}">
        <p14:creationId xmlns:p14="http://schemas.microsoft.com/office/powerpoint/2010/main" val="1932893052"/>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00023" y="214470"/>
            <a:ext cx="5615985" cy="73092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en-US" sz="30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n-ea"/>
                <a:cs typeface="Calibri" panose="020F0502020204030204" pitchFamily="34" charset="0"/>
              </a:rPr>
              <a:t>Site work</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3148" y="368709"/>
            <a:ext cx="9144000" cy="6209071"/>
          </a:xfrm>
          <a:prstGeom prst="rect">
            <a:avLst/>
          </a:prstGeom>
        </p:spPr>
      </p:pic>
    </p:spTree>
    <p:extLst>
      <p:ext uri="{BB962C8B-B14F-4D97-AF65-F5344CB8AC3E}">
        <p14:creationId xmlns:p14="http://schemas.microsoft.com/office/powerpoint/2010/main" val="2831465623"/>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09019" y="709423"/>
            <a:ext cx="9687975" cy="565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a:xfrm>
            <a:off x="200023" y="214470"/>
            <a:ext cx="5615985" cy="73092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en-US" sz="30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n-ea"/>
                <a:cs typeface="Calibri" panose="020F0502020204030204" pitchFamily="34" charset="0"/>
              </a:rPr>
              <a:t>Site work</a:t>
            </a:r>
          </a:p>
        </p:txBody>
      </p:sp>
    </p:spTree>
    <p:extLst>
      <p:ext uri="{BB962C8B-B14F-4D97-AF65-F5344CB8AC3E}">
        <p14:creationId xmlns:p14="http://schemas.microsoft.com/office/powerpoint/2010/main" val="173543163"/>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200023" y="214470"/>
            <a:ext cx="5615985" cy="73092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en-US" sz="3000" b="1" cap="all" dirty="0">
                <a:ln w="3175" cmpd="sng">
                  <a:noFill/>
                </a:ln>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n-ea"/>
                <a:cs typeface="Calibri" panose="020F0502020204030204" pitchFamily="34" charset="0"/>
              </a:rPr>
              <a:t>Site work</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1420" y="442452"/>
            <a:ext cx="9144000" cy="6179574"/>
          </a:xfrm>
          <a:prstGeom prst="rect">
            <a:avLst/>
          </a:prstGeom>
        </p:spPr>
      </p:pic>
    </p:spTree>
    <p:extLst>
      <p:ext uri="{BB962C8B-B14F-4D97-AF65-F5344CB8AC3E}">
        <p14:creationId xmlns:p14="http://schemas.microsoft.com/office/powerpoint/2010/main" val="2567108274"/>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132785" y="4293928"/>
            <a:ext cx="2365906" cy="710295"/>
          </a:xfrm>
        </p:spPr>
        <p:txBody>
          <a:bodyPr>
            <a:normAutofit/>
          </a:bodyPr>
          <a:lstStyle/>
          <a:p>
            <a:pPr algn="l"/>
            <a:r>
              <a:rPr lang="en-US" sz="2900" b="1" dirty="0">
                <a:solidFill>
                  <a:schemeClr val="accent5">
                    <a:lumMod val="60000"/>
                    <a:lumOff val="40000"/>
                  </a:schemeClr>
                </a:solidFill>
                <a:effectLst>
                  <a:glow rad="38100">
                    <a:schemeClr val="bg1">
                      <a:lumMod val="65000"/>
                      <a:lumOff val="35000"/>
                      <a:alpha val="40000"/>
                    </a:schemeClr>
                  </a:glow>
                  <a:outerShdw blurRad="28575" dist="38100" dir="14040000" algn="tl" rotWithShape="0">
                    <a:srgbClr val="000000">
                      <a:alpha val="25000"/>
                    </a:srgbClr>
                  </a:outerShdw>
                </a:effectLst>
                <a:latin typeface="Britannic Bold" panose="020B0903060703020204" pitchFamily="34" charset="0"/>
                <a:ea typeface="+mn-ea"/>
                <a:cs typeface="Calibri" panose="020F0502020204030204" pitchFamily="34" charset="0"/>
              </a:rPr>
              <a:t>THANK YOU</a:t>
            </a:r>
          </a:p>
        </p:txBody>
      </p:sp>
      <p:sp>
        <p:nvSpPr>
          <p:cNvPr id="2" name="Slide Number Placeholder 1"/>
          <p:cNvSpPr>
            <a:spLocks noGrp="1"/>
          </p:cNvSpPr>
          <p:nvPr>
            <p:ph type="sldNum" sz="quarter" idx="12"/>
          </p:nvPr>
        </p:nvSpPr>
        <p:spPr>
          <a:xfrm>
            <a:off x="9193248" y="5877885"/>
            <a:ext cx="2743200" cy="863157"/>
          </a:xfrm>
        </p:spPr>
        <p:txBody>
          <a:bodyPr/>
          <a:lstStyle/>
          <a:p>
            <a:pPr algn="l"/>
            <a:r>
              <a:rPr lang="en-US" sz="1400" dirty="0">
                <a:latin typeface="Berlin Sans FB Demi" panose="020E0802020502020306" pitchFamily="34" charset="0"/>
              </a:rPr>
              <a:t>Cairo office : 6A Ismail Mohamed ST. </a:t>
            </a:r>
            <a:r>
              <a:rPr lang="en-US" sz="1400" dirty="0" err="1">
                <a:latin typeface="Berlin Sans FB Demi" panose="020E0802020502020306" pitchFamily="34" charset="0"/>
              </a:rPr>
              <a:t>Zamalek</a:t>
            </a:r>
            <a:r>
              <a:rPr lang="en-US" sz="1400" dirty="0">
                <a:latin typeface="Berlin Sans FB Demi" panose="020E0802020502020306" pitchFamily="34" charset="0"/>
              </a:rPr>
              <a:t>, Cairo, Egypt</a:t>
            </a:r>
          </a:p>
          <a:p>
            <a:pPr algn="l"/>
            <a:r>
              <a:rPr lang="en-US" sz="1400" dirty="0">
                <a:latin typeface="Berlin Sans FB Demi" panose="020E0802020502020306" pitchFamily="34" charset="0"/>
              </a:rPr>
              <a:t>www.promosharm.com</a:t>
            </a:r>
          </a:p>
        </p:txBody>
      </p:sp>
      <p:pic>
        <p:nvPicPr>
          <p:cNvPr id="5"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445" t="6981" r="832" b="12733"/>
          <a:stretch/>
        </p:blipFill>
        <p:spPr bwMode="auto">
          <a:xfrm>
            <a:off x="425302" y="820922"/>
            <a:ext cx="11440631" cy="309153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oup 6"/>
          <p:cNvGrpSpPr/>
          <p:nvPr/>
        </p:nvGrpSpPr>
        <p:grpSpPr>
          <a:xfrm>
            <a:off x="545497" y="4996878"/>
            <a:ext cx="2409123" cy="1393643"/>
            <a:chOff x="8350596" y="3930725"/>
            <a:chExt cx="2409123" cy="1393643"/>
          </a:xfrm>
        </p:grpSpPr>
        <p:cxnSp>
          <p:nvCxnSpPr>
            <p:cNvPr id="8" name="Straight Connector 7"/>
            <p:cNvCxnSpPr/>
            <p:nvPr/>
          </p:nvCxnSpPr>
          <p:spPr>
            <a:xfrm>
              <a:off x="8675300" y="4300057"/>
              <a:ext cx="18288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350596" y="4308705"/>
              <a:ext cx="2409123" cy="1015663"/>
            </a:xfrm>
            <a:prstGeom prst="rect">
              <a:avLst/>
            </a:prstGeom>
            <a:noFill/>
          </p:spPr>
          <p:txBody>
            <a:bodyPr wrap="square" rtlCol="0">
              <a:spAutoFit/>
            </a:bodyPr>
            <a:lstStyle/>
            <a:p>
              <a:pPr algn="ctr"/>
              <a:r>
                <a:rPr lang="en-US" sz="1200" b="1" spc="300" dirty="0"/>
                <a:t>REAL ESTATE DEVELOPMENT</a:t>
              </a:r>
            </a:p>
            <a:p>
              <a:pPr algn="ctr"/>
              <a:r>
                <a:rPr lang="en-US" sz="1200" b="1" spc="300" dirty="0"/>
                <a:t>AND</a:t>
              </a:r>
            </a:p>
            <a:p>
              <a:pPr algn="ctr"/>
              <a:r>
                <a:rPr lang="en-US" sz="1200" b="1" spc="300" dirty="0"/>
                <a:t>TOURISM INVESTMENTS</a:t>
              </a:r>
            </a:p>
          </p:txBody>
        </p:sp>
        <p:sp>
          <p:nvSpPr>
            <p:cNvPr id="10" name="TextBox 9"/>
            <p:cNvSpPr txBox="1"/>
            <p:nvPr/>
          </p:nvSpPr>
          <p:spPr>
            <a:xfrm>
              <a:off x="8350596" y="3930725"/>
              <a:ext cx="2387056" cy="369332"/>
            </a:xfrm>
            <a:prstGeom prst="rect">
              <a:avLst/>
            </a:prstGeom>
            <a:noFill/>
          </p:spPr>
          <p:txBody>
            <a:bodyPr wrap="square" rtlCol="0">
              <a:spAutoFit/>
            </a:bodyPr>
            <a:lstStyle/>
            <a:p>
              <a:pPr algn="ctr"/>
              <a:r>
                <a:rPr lang="en-US" b="1" dirty="0">
                  <a:solidFill>
                    <a:schemeClr val="accent4">
                      <a:lumMod val="50000"/>
                    </a:schemeClr>
                  </a:solidFill>
                </a:rPr>
                <a:t>PROMOSHARM</a:t>
              </a:r>
            </a:p>
          </p:txBody>
        </p:sp>
      </p:grpSp>
    </p:spTree>
    <p:extLst>
      <p:ext uri="{BB962C8B-B14F-4D97-AF65-F5344CB8AC3E}">
        <p14:creationId xmlns:p14="http://schemas.microsoft.com/office/powerpoint/2010/main" val="3258013244"/>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1326</TotalTime>
  <Words>964</Words>
  <Application>Microsoft Office PowerPoint</Application>
  <PresentationFormat>Widescreen</PresentationFormat>
  <Paragraphs>150</Paragraphs>
  <Slides>31</Slides>
  <Notes>20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Mesh</vt:lpstr>
      <vt:lpstr>PROMOSHARM Company</vt:lpstr>
      <vt:lpstr>PowerPoint Presentation</vt:lpstr>
      <vt:lpstr>PROMOSHARM Company</vt:lpstr>
      <vt:lpstr>PowerPoint Presentation</vt:lpstr>
      <vt:lpstr>PowerPoint Presentation</vt:lpstr>
      <vt:lpstr>Why Sharm El Sheikh City?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Construction Updates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Sally Nasr</dc:creator>
  <cp:lastModifiedBy>Unknown User</cp:lastModifiedBy>
  <cp:revision>178</cp:revision>
  <dcterms:created xsi:type="dcterms:W3CDTF">2018-03-27T17:56:59Z</dcterms:created>
  <dcterms:modified xsi:type="dcterms:W3CDTF">2019-07-14T20:14:18Z</dcterms:modified>
</cp:coreProperties>
</file>